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111"/>
  </p:notesMasterIdLst>
  <p:sldIdLst>
    <p:sldId id="323" r:id="rId2"/>
    <p:sldId id="701" r:id="rId3"/>
    <p:sldId id="609" r:id="rId4"/>
    <p:sldId id="610" r:id="rId5"/>
    <p:sldId id="613" r:id="rId6"/>
    <p:sldId id="698" r:id="rId7"/>
    <p:sldId id="702" r:id="rId8"/>
    <p:sldId id="611" r:id="rId9"/>
    <p:sldId id="612" r:id="rId10"/>
    <p:sldId id="614" r:id="rId11"/>
    <p:sldId id="693" r:id="rId12"/>
    <p:sldId id="697" r:id="rId13"/>
    <p:sldId id="695" r:id="rId14"/>
    <p:sldId id="696" r:id="rId15"/>
    <p:sldId id="616" r:id="rId16"/>
    <p:sldId id="615" r:id="rId17"/>
    <p:sldId id="380" r:id="rId18"/>
    <p:sldId id="617" r:id="rId19"/>
    <p:sldId id="618" r:id="rId20"/>
    <p:sldId id="631" r:id="rId21"/>
    <p:sldId id="619" r:id="rId22"/>
    <p:sldId id="620" r:id="rId23"/>
    <p:sldId id="621" r:id="rId24"/>
    <p:sldId id="624" r:id="rId25"/>
    <p:sldId id="622" r:id="rId26"/>
    <p:sldId id="625" r:id="rId27"/>
    <p:sldId id="623" r:id="rId28"/>
    <p:sldId id="481" r:id="rId29"/>
    <p:sldId id="482" r:id="rId30"/>
    <p:sldId id="483" r:id="rId31"/>
    <p:sldId id="484" r:id="rId32"/>
    <p:sldId id="627" r:id="rId33"/>
    <p:sldId id="628" r:id="rId34"/>
    <p:sldId id="629" r:id="rId35"/>
    <p:sldId id="630" r:id="rId36"/>
    <p:sldId id="485" r:id="rId37"/>
    <p:sldId id="486" r:id="rId38"/>
    <p:sldId id="487" r:id="rId39"/>
    <p:sldId id="492" r:id="rId40"/>
    <p:sldId id="493" r:id="rId41"/>
    <p:sldId id="494" r:id="rId42"/>
    <p:sldId id="633" r:id="rId43"/>
    <p:sldId id="648" r:id="rId44"/>
    <p:sldId id="634" r:id="rId45"/>
    <p:sldId id="635" r:id="rId46"/>
    <p:sldId id="699" r:id="rId47"/>
    <p:sldId id="636" r:id="rId48"/>
    <p:sldId id="647" r:id="rId49"/>
    <p:sldId id="637" r:id="rId50"/>
    <p:sldId id="638" r:id="rId51"/>
    <p:sldId id="639" r:id="rId52"/>
    <p:sldId id="640" r:id="rId53"/>
    <p:sldId id="641" r:id="rId54"/>
    <p:sldId id="642" r:id="rId55"/>
    <p:sldId id="643" r:id="rId56"/>
    <p:sldId id="644" r:id="rId57"/>
    <p:sldId id="645" r:id="rId58"/>
    <p:sldId id="646" r:id="rId59"/>
    <p:sldId id="497" r:id="rId60"/>
    <p:sldId id="498" r:id="rId61"/>
    <p:sldId id="500" r:id="rId62"/>
    <p:sldId id="501" r:id="rId63"/>
    <p:sldId id="502" r:id="rId64"/>
    <p:sldId id="503" r:id="rId65"/>
    <p:sldId id="504" r:id="rId66"/>
    <p:sldId id="505" r:id="rId67"/>
    <p:sldId id="506" r:id="rId68"/>
    <p:sldId id="544" r:id="rId69"/>
    <p:sldId id="652" r:id="rId70"/>
    <p:sldId id="653" r:id="rId71"/>
    <p:sldId id="654" r:id="rId72"/>
    <p:sldId id="655" r:id="rId73"/>
    <p:sldId id="656" r:id="rId74"/>
    <p:sldId id="657" r:id="rId75"/>
    <p:sldId id="658" r:id="rId76"/>
    <p:sldId id="659" r:id="rId77"/>
    <p:sldId id="660" r:id="rId78"/>
    <p:sldId id="661" r:id="rId79"/>
    <p:sldId id="662" r:id="rId80"/>
    <p:sldId id="663" r:id="rId81"/>
    <p:sldId id="664" r:id="rId82"/>
    <p:sldId id="665" r:id="rId83"/>
    <p:sldId id="703" r:id="rId84"/>
    <p:sldId id="704" r:id="rId85"/>
    <p:sldId id="705" r:id="rId86"/>
    <p:sldId id="706" r:id="rId87"/>
    <p:sldId id="707" r:id="rId88"/>
    <p:sldId id="708" r:id="rId89"/>
    <p:sldId id="709" r:id="rId90"/>
    <p:sldId id="710" r:id="rId91"/>
    <p:sldId id="711" r:id="rId92"/>
    <p:sldId id="712" r:id="rId93"/>
    <p:sldId id="713" r:id="rId94"/>
    <p:sldId id="714" r:id="rId95"/>
    <p:sldId id="715" r:id="rId96"/>
    <p:sldId id="716" r:id="rId97"/>
    <p:sldId id="717" r:id="rId98"/>
    <p:sldId id="718" r:id="rId99"/>
    <p:sldId id="680" r:id="rId100"/>
    <p:sldId id="681" r:id="rId101"/>
    <p:sldId id="682" r:id="rId102"/>
    <p:sldId id="684" r:id="rId103"/>
    <p:sldId id="685" r:id="rId104"/>
    <p:sldId id="686" r:id="rId105"/>
    <p:sldId id="691" r:id="rId106"/>
    <p:sldId id="687" r:id="rId107"/>
    <p:sldId id="692" r:id="rId108"/>
    <p:sldId id="700" r:id="rId109"/>
    <p:sldId id="683" r:id="rId11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9"/>
    <p:restoredTop sz="86416" autoAdjust="0"/>
  </p:normalViewPr>
  <p:slideViewPr>
    <p:cSldViewPr snapToGrid="0">
      <p:cViewPr>
        <p:scale>
          <a:sx n="98" d="100"/>
          <a:sy n="98" d="100"/>
        </p:scale>
        <p:origin x="-440" y="54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1751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www.computer.org/portal/web/csdl/doi/10.1109/HICSS.2010.336"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www.computer.org/portal/web/csdl/doi/10.1109/HICSS.2010.336"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E488F8F-6ECF-AD47-833C-FB130DD49F19}" type="slidenum">
              <a:rPr lang="en-US" sz="1200"/>
              <a:pPr/>
              <a:t>25</a:t>
            </a:fld>
            <a:endParaRPr lang="en-US" sz="1200"/>
          </a:p>
        </p:txBody>
      </p:sp>
      <p:sp>
        <p:nvSpPr>
          <p:cNvPr id="33794"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miter lim="800000"/>
            <a:headEnd/>
            <a:tailEnd/>
          </a:ln>
        </p:spPr>
        <p:txBody>
          <a:bodyPr lIns="84129" tIns="42065" rIns="84129" bIns="42065"/>
          <a:lstStyle/>
          <a:p>
            <a:pPr eaLnBrk="1" hangingPunct="1"/>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E488F8F-6ECF-AD47-833C-FB130DD49F19}" type="slidenum">
              <a:rPr lang="en-US" sz="1200"/>
              <a:pPr/>
              <a:t>26</a:t>
            </a:fld>
            <a:endParaRPr lang="en-US" sz="1200"/>
          </a:p>
        </p:txBody>
      </p:sp>
      <p:sp>
        <p:nvSpPr>
          <p:cNvPr id="33794"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miter lim="800000"/>
            <a:headEnd/>
            <a:tailEnd/>
          </a:ln>
        </p:spPr>
        <p:txBody>
          <a:bodyPr lIns="84129" tIns="42065" rIns="84129" bIns="42065"/>
          <a:lstStyle/>
          <a:p>
            <a:pPr eaLnBrk="1" hangingPunct="1"/>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F759507-DF0F-7145-9D23-694B268E05BE}" type="slidenum">
              <a:rPr lang="nl-NL" altLang="en-US" sz="1200"/>
              <a:pPr/>
              <a:t>28</a:t>
            </a:fld>
            <a:endParaRPr lang="nl-NL" altLang="en-US" sz="1200"/>
          </a:p>
        </p:txBody>
      </p:sp>
      <p:sp>
        <p:nvSpPr>
          <p:cNvPr id="84995" name="Rectangle 2"/>
          <p:cNvSpPr>
            <a:spLocks noGrp="1" noRot="1" noChangeAspect="1" noChangeArrowheads="1" noTextEdit="1"/>
          </p:cNvSpPr>
          <p:nvPr>
            <p:ph type="sldImg"/>
          </p:nvPr>
        </p:nvSpPr>
        <p:spPr>
          <a:xfrm>
            <a:off x="1143000" y="685800"/>
            <a:ext cx="4575175" cy="3430588"/>
          </a:xfrm>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dirty="0" smtClean="0">
                <a:ea typeface="ＭＳ Ｐゴシック" charset="-128"/>
              </a:rPr>
              <a:t>58% of times, especially in SMEs, this is still what happens</a:t>
            </a:r>
            <a:r>
              <a:rPr lang="en-US" altLang="en-US" baseline="0" dirty="0" smtClean="0">
                <a:ea typeface="ＭＳ Ｐゴシック" charset="-128"/>
              </a:rPr>
              <a:t> in industry </a:t>
            </a:r>
            <a:r>
              <a:rPr lang="mr-IN" altLang="en-US" baseline="0" dirty="0" smtClean="0">
                <a:ea typeface="ＭＳ Ｐゴシック" charset="-128"/>
              </a:rPr>
              <a:t>–</a:t>
            </a:r>
            <a:r>
              <a:rPr lang="en-US" altLang="en-US" baseline="0" dirty="0" smtClean="0">
                <a:ea typeface="ＭＳ Ｐゴシック" charset="-128"/>
              </a:rPr>
              <a:t> hard consequence is that cost of change is extremely high</a:t>
            </a:r>
            <a:endParaRPr lang="en-US" altLang="en-US" dirty="0">
              <a:ea typeface="ＭＳ Ｐゴシック" charset="-128"/>
            </a:endParaRPr>
          </a:p>
        </p:txBody>
      </p:sp>
    </p:spTree>
    <p:extLst>
      <p:ext uri="{BB962C8B-B14F-4D97-AF65-F5344CB8AC3E}">
        <p14:creationId xmlns:p14="http://schemas.microsoft.com/office/powerpoint/2010/main" val="164553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2152055-C2E6-F24A-853B-12F766A25C27}" type="slidenum">
              <a:rPr lang="nl-NL" altLang="en-US" sz="1200"/>
              <a:pPr/>
              <a:t>29</a:t>
            </a:fld>
            <a:endParaRPr lang="nl-NL" altLang="en-US" sz="1200"/>
          </a:p>
        </p:txBody>
      </p:sp>
      <p:sp>
        <p:nvSpPr>
          <p:cNvPr id="87043" name="Rectangle 2"/>
          <p:cNvSpPr>
            <a:spLocks noGrp="1" noRot="1" noChangeAspect="1" noChangeArrowheads="1" noTextEdit="1"/>
          </p:cNvSpPr>
          <p:nvPr>
            <p:ph type="sldImg"/>
          </p:nvPr>
        </p:nvSpPr>
        <p:spPr>
          <a:xfrm>
            <a:off x="1143000" y="685800"/>
            <a:ext cx="4575175" cy="3430588"/>
          </a:xfrm>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1770993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DE597CF-3745-D44A-A270-E1659AD50B14}" type="slidenum">
              <a:rPr lang="nl-NL" altLang="en-US" sz="1200"/>
              <a:pPr/>
              <a:t>30</a:t>
            </a:fld>
            <a:endParaRPr lang="nl-NL" altLang="en-US" sz="1200"/>
          </a:p>
        </p:txBody>
      </p:sp>
      <p:sp>
        <p:nvSpPr>
          <p:cNvPr id="89091" name="Rectangle 2"/>
          <p:cNvSpPr>
            <a:spLocks noGrp="1" noRot="1" noChangeAspect="1" noChangeArrowheads="1" noTextEdit="1"/>
          </p:cNvSpPr>
          <p:nvPr>
            <p:ph type="sldImg"/>
          </p:nvPr>
        </p:nvSpPr>
        <p:spPr>
          <a:xfrm>
            <a:off x="1143000" y="685800"/>
            <a:ext cx="4575175" cy="3430588"/>
          </a:xfrm>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a:ea typeface="ＭＳ Ｐゴシック" charset="-128"/>
              </a:rPr>
              <a:t>Iteratie in dit model zit vooral in de requirements, en met slechts een paar stakeholders: onwerpers, opdrachtgever en gebruiker, met name. </a:t>
            </a:r>
          </a:p>
          <a:p>
            <a:pPr eaLnBrk="1" hangingPunct="1"/>
            <a:endParaRPr lang="en-US" altLang="en-US">
              <a:ea typeface="ＭＳ Ｐゴシック" charset="-128"/>
            </a:endParaRPr>
          </a:p>
          <a:p>
            <a:pPr eaLnBrk="1" hangingPunct="1"/>
            <a:r>
              <a:rPr lang="en-US" altLang="en-US">
                <a:ea typeface="ＭＳ Ｐゴシック" charset="-128"/>
              </a:rPr>
              <a:t>Anzelfsprekend is er ook iteratie omdat bv kwaliteitskenmerken niet re realiseren zijn, eea te duur wordt, enz. Maar dat is vaak nadat de overeenkomst gesloten is.</a:t>
            </a:r>
          </a:p>
        </p:txBody>
      </p:sp>
    </p:spTree>
    <p:extLst>
      <p:ext uri="{BB962C8B-B14F-4D97-AF65-F5344CB8AC3E}">
        <p14:creationId xmlns:p14="http://schemas.microsoft.com/office/powerpoint/2010/main" val="1070974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BA09A7A-56EC-C045-8D55-616C52F857D8}" type="slidenum">
              <a:rPr lang="nl-NL" altLang="en-US" sz="1200"/>
              <a:pPr/>
              <a:t>31</a:t>
            </a:fld>
            <a:endParaRPr lang="nl-NL" altLang="en-US" sz="1200"/>
          </a:p>
        </p:txBody>
      </p:sp>
      <p:sp>
        <p:nvSpPr>
          <p:cNvPr id="91139" name="Rectangle 2"/>
          <p:cNvSpPr>
            <a:spLocks noGrp="1" noRot="1" noChangeAspect="1" noChangeArrowheads="1" noTextEdit="1"/>
          </p:cNvSpPr>
          <p:nvPr>
            <p:ph type="sldImg"/>
          </p:nvPr>
        </p:nvSpPr>
        <p:spPr>
          <a:xfrm>
            <a:off x="1143000" y="685800"/>
            <a:ext cx="4575175" cy="3430588"/>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190649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Separating a problem from the solution makes sense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For a software-intensive</a:t>
            </a:r>
          </a:p>
          <a:p>
            <a:r>
              <a:rPr lang="en-US" sz="1200" b="0" i="0" u="none" strike="noStrike" kern="1200" baseline="0" dirty="0" smtClean="0">
                <a:solidFill>
                  <a:schemeClr val="tx1"/>
                </a:solidFill>
                <a:latin typeface="+mn-lt"/>
                <a:ea typeface="+mn-ea"/>
                <a:cs typeface="+mn-cs"/>
              </a:rPr>
              <a:t>system, the solution description includes anything that expresses the design: the program code,</a:t>
            </a:r>
          </a:p>
          <a:p>
            <a:r>
              <a:rPr lang="en-US" sz="1200" b="0" i="0" u="none" strike="noStrike" kern="1200" baseline="0" dirty="0" smtClean="0">
                <a:solidFill>
                  <a:schemeClr val="tx1"/>
                </a:solidFill>
                <a:latin typeface="+mn-lt"/>
                <a:ea typeface="+mn-ea"/>
                <a:cs typeface="+mn-cs"/>
              </a:rPr>
              <a:t>design drawings, the system architecture, user manuals, etc. The problem description is usually less</a:t>
            </a:r>
          </a:p>
          <a:p>
            <a:r>
              <a:rPr lang="en-US" sz="1200" b="0" i="0" u="none" strike="noStrike" kern="1200" baseline="0" dirty="0" smtClean="0">
                <a:solidFill>
                  <a:schemeClr val="tx1"/>
                </a:solidFill>
                <a:latin typeface="+mn-lt"/>
                <a:ea typeface="+mn-ea"/>
                <a:cs typeface="+mn-cs"/>
              </a:rPr>
              <a:t>well-documented – for some projects it may be captured in a ‘concept of operations’ document, or a</a:t>
            </a:r>
          </a:p>
          <a:p>
            <a:r>
              <a:rPr lang="en-US" sz="1200" b="0" i="0" u="none" strike="noStrike" kern="1200" baseline="0" dirty="0" smtClean="0">
                <a:solidFill>
                  <a:schemeClr val="tx1"/>
                </a:solidFill>
                <a:latin typeface="+mn-lt"/>
                <a:ea typeface="+mn-ea"/>
                <a:cs typeface="+mn-cs"/>
              </a:rPr>
              <a:t>‘requirements specification’. For other projects, it may exist only in notes taken from discussions</a:t>
            </a:r>
          </a:p>
          <a:p>
            <a:r>
              <a:rPr lang="en-US" sz="1200" b="0" i="0" u="none" strike="noStrike" kern="1200" baseline="0" dirty="0" smtClean="0">
                <a:solidFill>
                  <a:schemeClr val="tx1"/>
                </a:solidFill>
                <a:latin typeface="+mn-lt"/>
                <a:ea typeface="+mn-ea"/>
                <a:cs typeface="+mn-cs"/>
              </a:rPr>
              <a:t>with customers or users, or in a collection of ‘user stories’ or ‘scenarios’. And for some projects</a:t>
            </a:r>
          </a:p>
          <a:p>
            <a:r>
              <a:rPr lang="en-US" sz="1200" b="0" i="0" u="none" strike="noStrike" kern="1200" baseline="0" dirty="0" smtClean="0">
                <a:solidFill>
                  <a:schemeClr val="tx1"/>
                </a:solidFill>
                <a:latin typeface="+mn-lt"/>
                <a:ea typeface="+mn-ea"/>
                <a:cs typeface="+mn-cs"/>
              </a:rPr>
              <a:t>there is no explicit statement of what the problem is, just a vague understanding of the problem in</a:t>
            </a:r>
          </a:p>
          <a:p>
            <a:r>
              <a:rPr lang="en-US" sz="1200" b="0" i="0" u="none" strike="noStrike" kern="1200" baseline="0" dirty="0" smtClean="0">
                <a:solidFill>
                  <a:schemeClr val="tx1"/>
                </a:solidFill>
                <a:latin typeface="+mn-lt"/>
                <a:ea typeface="+mn-ea"/>
                <a:cs typeface="+mn-cs"/>
              </a:rPr>
              <a:t>the minds of the developers.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second key insight of requirements engineering is that this separation of problem</a:t>
            </a:r>
          </a:p>
          <a:p>
            <a:r>
              <a:rPr lang="en-US" sz="1200" b="0" i="0" u="none" strike="noStrike" kern="1200" baseline="0" dirty="0" smtClean="0">
                <a:solidFill>
                  <a:schemeClr val="tx1"/>
                </a:solidFill>
                <a:latin typeface="+mn-lt"/>
                <a:ea typeface="+mn-ea"/>
                <a:cs typeface="+mn-cs"/>
              </a:rPr>
              <a:t>statement from solution statement cannot really be done in practice. The real world in which human</a:t>
            </a:r>
          </a:p>
          <a:p>
            <a:r>
              <a:rPr lang="en-US" sz="1200" b="0" i="0" u="none" strike="noStrike" kern="1200" baseline="0" dirty="0" smtClean="0">
                <a:solidFill>
                  <a:schemeClr val="tx1"/>
                </a:solidFill>
                <a:latin typeface="+mn-lt"/>
                <a:ea typeface="+mn-ea"/>
                <a:cs typeface="+mn-cs"/>
              </a:rPr>
              <a:t>activities take place is complex, and any attempt to model and understand some piece of it will</a:t>
            </a:r>
          </a:p>
          <a:p>
            <a:r>
              <a:rPr lang="en-US" sz="1200" b="0" i="0" u="none" strike="noStrike" kern="1200" baseline="0" dirty="0" smtClean="0">
                <a:solidFill>
                  <a:schemeClr val="tx1"/>
                </a:solidFill>
                <a:latin typeface="+mn-lt"/>
                <a:ea typeface="+mn-ea"/>
                <a:cs typeface="+mn-cs"/>
              </a:rPr>
              <a:t>inevitably be imperfect. The world (and the people in it) change continually, so that the problem</a:t>
            </a:r>
          </a:p>
          <a:p>
            <a:r>
              <a:rPr lang="en-US" sz="1200" b="0" i="0" u="none" strike="noStrike" kern="1200" baseline="0" dirty="0" smtClean="0">
                <a:solidFill>
                  <a:schemeClr val="tx1"/>
                </a:solidFill>
                <a:latin typeface="+mn-lt"/>
                <a:ea typeface="+mn-ea"/>
                <a:cs typeface="+mn-cs"/>
              </a:rPr>
              <a:t>statement we write down at the beginning of a project may be wrong by the end of it. And because</a:t>
            </a:r>
          </a:p>
          <a:p>
            <a:r>
              <a:rPr lang="en-US" sz="1200" b="0" i="0" u="none" strike="noStrike" kern="1200" baseline="0" dirty="0" smtClean="0">
                <a:solidFill>
                  <a:schemeClr val="tx1"/>
                </a:solidFill>
                <a:latin typeface="+mn-lt"/>
                <a:ea typeface="+mn-ea"/>
                <a:cs typeface="+mn-cs"/>
              </a:rPr>
              <a:t>software technology opens up all kinds of new possibilities for how work is organized, the process</a:t>
            </a:r>
          </a:p>
          <a:p>
            <a:r>
              <a:rPr lang="en-US" sz="1200" b="0" i="0" u="none" strike="noStrike" kern="1200" baseline="0" dirty="0" smtClean="0">
                <a:solidFill>
                  <a:schemeClr val="tx1"/>
                </a:solidFill>
                <a:latin typeface="+mn-lt"/>
                <a:ea typeface="+mn-ea"/>
                <a:cs typeface="+mn-cs"/>
              </a:rPr>
              <a:t>of design itself will change the nature of the problem: show a user an early prototype of the system,</a:t>
            </a:r>
          </a:p>
          <a:p>
            <a:r>
              <a:rPr lang="en-US" sz="1200" b="0" i="0" u="none" strike="noStrike" kern="1200" baseline="0" dirty="0" smtClean="0">
                <a:solidFill>
                  <a:schemeClr val="tx1"/>
                </a:solidFill>
                <a:latin typeface="+mn-lt"/>
                <a:ea typeface="+mn-ea"/>
                <a:cs typeface="+mn-cs"/>
              </a:rPr>
              <a:t>and she will usually think of all sorts of new things she would like it to do. In some cases, it is only</a:t>
            </a:r>
          </a:p>
          <a:p>
            <a:r>
              <a:rPr lang="en-US" sz="1200" b="0" i="0" u="none" strike="noStrike" kern="1200" baseline="0" dirty="0" smtClean="0">
                <a:solidFill>
                  <a:schemeClr val="tx1"/>
                </a:solidFill>
                <a:latin typeface="+mn-lt"/>
                <a:ea typeface="+mn-ea"/>
                <a:cs typeface="+mn-cs"/>
              </a:rPr>
              <a:t>by attempting to design a new system that we start to understand whether there really is a problem</a:t>
            </a:r>
          </a:p>
          <a:p>
            <a:r>
              <a:rPr lang="en-US" sz="1200" b="0" i="0" u="none" strike="noStrike" kern="1200" baseline="0" dirty="0" smtClean="0">
                <a:solidFill>
                  <a:schemeClr val="tx1"/>
                </a:solidFill>
                <a:latin typeface="+mn-lt"/>
                <a:ea typeface="+mn-ea"/>
                <a:cs typeface="+mn-cs"/>
              </a:rPr>
              <a:t>that needs solving. For example, nearly all of the most practical uses of the world wide web weren’t</a:t>
            </a:r>
          </a:p>
          <a:p>
            <a:r>
              <a:rPr lang="en-US" sz="1200" b="0" i="0" u="none" strike="noStrike" kern="1200" baseline="0" dirty="0" smtClean="0">
                <a:solidFill>
                  <a:schemeClr val="tx1"/>
                </a:solidFill>
                <a:latin typeface="+mn-lt"/>
                <a:ea typeface="+mn-ea"/>
                <a:cs typeface="+mn-cs"/>
              </a:rPr>
              <a:t>discovered until after the web was created, and most people never realized they needed cellphones</a:t>
            </a:r>
          </a:p>
          <a:p>
            <a:r>
              <a:rPr lang="en-US" sz="1200" b="0" i="0" u="none" strike="noStrike" kern="1200" baseline="0" dirty="0" smtClean="0">
                <a:solidFill>
                  <a:schemeClr val="tx1"/>
                </a:solidFill>
                <a:latin typeface="+mn-lt"/>
                <a:ea typeface="+mn-ea"/>
                <a:cs typeface="+mn-cs"/>
              </a:rPr>
              <a:t>with built-in cameras until they saw all the cool things you can do with them.</a:t>
            </a:r>
            <a:endParaRPr lang="en-US" dirty="0"/>
          </a:p>
        </p:txBody>
      </p:sp>
      <p:sp>
        <p:nvSpPr>
          <p:cNvPr id="4" name="Slide Number Placeholder 3"/>
          <p:cNvSpPr>
            <a:spLocks noGrp="1"/>
          </p:cNvSpPr>
          <p:nvPr>
            <p:ph type="sldNum" sz="quarter" idx="10"/>
          </p:nvPr>
        </p:nvSpPr>
        <p:spPr/>
        <p:txBody>
          <a:bodyPr/>
          <a:lstStyle/>
          <a:p>
            <a:fld id="{04D5D6A9-2FAE-BB46-9081-23DB23B492DC}" type="slidenum">
              <a:rPr lang="en-US" smtClean="0"/>
              <a:t>32</a:t>
            </a:fld>
            <a:endParaRPr lang="en-US"/>
          </a:p>
        </p:txBody>
      </p:sp>
    </p:spTree>
    <p:extLst>
      <p:ext uri="{BB962C8B-B14F-4D97-AF65-F5344CB8AC3E}">
        <p14:creationId xmlns:p14="http://schemas.microsoft.com/office/powerpoint/2010/main" val="86488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BA09A7A-56EC-C045-8D55-616C52F857D8}" type="slidenum">
              <a:rPr lang="nl-NL" altLang="en-US" sz="1200"/>
              <a:pPr/>
              <a:t>35</a:t>
            </a:fld>
            <a:endParaRPr lang="nl-NL" altLang="en-US" sz="1200"/>
          </a:p>
        </p:txBody>
      </p:sp>
      <p:sp>
        <p:nvSpPr>
          <p:cNvPr id="91139" name="Rectangle 2"/>
          <p:cNvSpPr>
            <a:spLocks noGrp="1" noRot="1" noChangeAspect="1" noChangeArrowheads="1" noTextEdit="1"/>
          </p:cNvSpPr>
          <p:nvPr>
            <p:ph type="sldImg"/>
          </p:nvPr>
        </p:nvSpPr>
        <p:spPr>
          <a:xfrm>
            <a:off x="1143000" y="685800"/>
            <a:ext cx="4575175" cy="3430588"/>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19064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BD56FA2-3F6A-CD44-937B-8A39F6128998}" type="slidenum">
              <a:rPr lang="nl-NL" altLang="en-US" sz="1200"/>
              <a:pPr/>
              <a:t>36</a:t>
            </a:fld>
            <a:endParaRPr lang="nl-NL" altLang="en-US" sz="1200"/>
          </a:p>
        </p:txBody>
      </p:sp>
      <p:sp>
        <p:nvSpPr>
          <p:cNvPr id="93187" name="Rectangle 2"/>
          <p:cNvSpPr>
            <a:spLocks noGrp="1" noRot="1" noChangeAspect="1" noChangeArrowheads="1" noTextEdit="1"/>
          </p:cNvSpPr>
          <p:nvPr>
            <p:ph type="sldImg"/>
          </p:nvPr>
        </p:nvSpPr>
        <p:spPr>
          <a:xfrm>
            <a:off x="1143000" y="685800"/>
            <a:ext cx="4575175" cy="3430588"/>
          </a:xfrm>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a:ea typeface="ＭＳ Ｐゴシック" charset="-128"/>
              </a:rPr>
              <a:t>Hier valt natuurlijk nog veel meer over te zeggen, bv in relatie tot hergebruik, product lines, enz.</a:t>
            </a:r>
          </a:p>
        </p:txBody>
      </p:sp>
    </p:spTree>
    <p:extLst>
      <p:ext uri="{BB962C8B-B14F-4D97-AF65-F5344CB8AC3E}">
        <p14:creationId xmlns:p14="http://schemas.microsoft.com/office/powerpoint/2010/main" val="26574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55EB-1379-8C4C-86B6-24F2C9D5FBDB}" type="slidenum">
              <a:rPr lang="nl-NL" altLang="en-US" sz="1200"/>
              <a:pPr/>
              <a:t>37</a:t>
            </a:fld>
            <a:endParaRPr lang="nl-NL" altLang="en-US" sz="1200"/>
          </a:p>
        </p:txBody>
      </p:sp>
      <p:sp>
        <p:nvSpPr>
          <p:cNvPr id="95235" name="Rectangle 2"/>
          <p:cNvSpPr>
            <a:spLocks noGrp="1" noRot="1" noChangeAspect="1" noChangeArrowheads="1" noTextEdit="1"/>
          </p:cNvSpPr>
          <p:nvPr>
            <p:ph type="sldImg"/>
          </p:nvPr>
        </p:nvSpPr>
        <p:spPr>
          <a:xfrm>
            <a:off x="1144588" y="685800"/>
            <a:ext cx="4570412" cy="3429000"/>
          </a:xfrm>
          <a:ln/>
        </p:spPr>
      </p:sp>
      <p:sp>
        <p:nvSpPr>
          <p:cNvPr id="95236" name="Rectangle 3"/>
          <p:cNvSpPr>
            <a:spLocks noGrp="1" noChangeArrowheads="1"/>
          </p:cNvSpPr>
          <p:nvPr>
            <p:ph type="body" idx="1"/>
          </p:nvPr>
        </p:nvSpPr>
        <p:spPr>
          <a:xfrm>
            <a:off x="915988" y="4343400"/>
            <a:ext cx="5026025"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altLang="en-US" sz="1300">
                <a:ea typeface="ＭＳ Ｐゴシック" charset="-128"/>
              </a:rPr>
              <a:t>Vehicle: it is global, often graphical, often uses scenarios.</a:t>
            </a:r>
          </a:p>
          <a:p>
            <a:pPr eaLnBrk="1" hangingPunct="1"/>
            <a:r>
              <a:rPr lang="nl-NL" altLang="en-US" sz="1300">
                <a:ea typeface="ＭＳ Ｐゴシック" charset="-128"/>
              </a:rPr>
              <a:t>Early design decisions are important (cost of rework)</a:t>
            </a:r>
          </a:p>
          <a:p>
            <a:pPr eaLnBrk="1" hangingPunct="1"/>
            <a:endParaRPr lang="nl-NL" altLang="en-US" sz="1300">
              <a:ea typeface="ＭＳ Ｐゴシック" charset="-128"/>
            </a:endParaRPr>
          </a:p>
          <a:p>
            <a:pPr eaLnBrk="1" hangingPunct="1"/>
            <a:r>
              <a:rPr lang="nl-NL" altLang="en-US" sz="1300">
                <a:ea typeface="ＭＳ Ｐゴシック" charset="-128"/>
              </a:rPr>
              <a:t>Means for planning and control: via the work breakdown structure which is derived from the architecture.</a:t>
            </a:r>
          </a:p>
          <a:p>
            <a:pPr eaLnBrk="1" hangingPunct="1"/>
            <a:endParaRPr lang="nl-NL" altLang="en-US" sz="1300">
              <a:ea typeface="ＭＳ Ｐゴシック" charset="-128"/>
            </a:endParaRPr>
          </a:p>
          <a:p>
            <a:pPr eaLnBrk="1" hangingPunct="1"/>
            <a:r>
              <a:rPr lang="nl-NL" altLang="en-US" sz="1300">
                <a:ea typeface="ＭＳ Ｐゴシック" charset="-128"/>
              </a:rPr>
              <a:t>Transferable abstraction: architecture as a linguistic notion, as a basis for reuse, product lines, its use in traing people.</a:t>
            </a:r>
          </a:p>
        </p:txBody>
      </p:sp>
    </p:spTree>
    <p:extLst>
      <p:ext uri="{BB962C8B-B14F-4D97-AF65-F5344CB8AC3E}">
        <p14:creationId xmlns:p14="http://schemas.microsoft.com/office/powerpoint/2010/main" val="116785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Project </a:t>
            </a:r>
            <a:r>
              <a:rPr lang="en-CA" dirty="0" smtClean="0">
                <a:sym typeface="Wingdings"/>
              </a:rPr>
              <a:t> 24/30</a:t>
            </a:r>
          </a:p>
          <a:p>
            <a:r>
              <a:rPr lang="en-CA" dirty="0" smtClean="0">
                <a:sym typeface="Wingdings"/>
              </a:rPr>
              <a:t>Oral Discussion  6/30, 2 points per group, per presentation;</a:t>
            </a:r>
          </a:p>
          <a:p>
            <a:r>
              <a:rPr lang="en-CA" dirty="0" smtClean="0">
                <a:sym typeface="Wingdings"/>
              </a:rPr>
              <a:t>+15 only for </a:t>
            </a:r>
            <a:r>
              <a:rPr lang="en-CA" dirty="0" err="1" smtClean="0">
                <a:sym typeface="Wingdings"/>
              </a:rPr>
              <a:t>overperformers</a:t>
            </a:r>
            <a:r>
              <a:rPr lang="en-CA" dirty="0" smtClean="0">
                <a:sym typeface="Wingdings"/>
              </a:rPr>
              <a:t> with Evaluation Extra’s;</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8</a:t>
            </a:fld>
            <a:endParaRPr lang="en-US" altLang="en-US"/>
          </a:p>
        </p:txBody>
      </p:sp>
    </p:spTree>
    <p:extLst>
      <p:ext uri="{BB962C8B-B14F-4D97-AF65-F5344CB8AC3E}">
        <p14:creationId xmlns:p14="http://schemas.microsoft.com/office/powerpoint/2010/main" val="4136220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671CBA-DB36-E64C-91AB-BE7F68A6EC7B}" type="slidenum">
              <a:rPr lang="nl-NL" altLang="en-US" sz="1200"/>
              <a:pPr/>
              <a:t>38</a:t>
            </a:fld>
            <a:endParaRPr lang="nl-NL" altLang="en-US" sz="1200"/>
          </a:p>
        </p:txBody>
      </p:sp>
      <p:sp>
        <p:nvSpPr>
          <p:cNvPr id="99331" name="Rectangle 2"/>
          <p:cNvSpPr>
            <a:spLocks noGrp="1" noRot="1" noChangeAspect="1" noChangeArrowheads="1" noTextEdit="1"/>
          </p:cNvSpPr>
          <p:nvPr>
            <p:ph type="sldImg"/>
          </p:nvPr>
        </p:nvSpPr>
        <p:spPr>
          <a:xfrm>
            <a:off x="1144588" y="684213"/>
            <a:ext cx="4570412" cy="3429000"/>
          </a:xfrm>
          <a:ln/>
        </p:spPr>
      </p:sp>
      <p:sp>
        <p:nvSpPr>
          <p:cNvPr id="99332"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128892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Btw chromium is an open-source</a:t>
            </a:r>
            <a:r>
              <a:rPr lang="en-CA" baseline="0" dirty="0" smtClean="0"/>
              <a:t> web-browser from which Chrome was derived</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39</a:t>
            </a:fld>
            <a:endParaRPr lang="en-US" altLang="en-US"/>
          </a:p>
        </p:txBody>
      </p:sp>
    </p:spTree>
    <p:extLst>
      <p:ext uri="{BB962C8B-B14F-4D97-AF65-F5344CB8AC3E}">
        <p14:creationId xmlns:p14="http://schemas.microsoft.com/office/powerpoint/2010/main" val="2119417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02C164A-0D0C-5748-98F7-E1BF868EA1CC}" type="slidenum">
              <a:rPr lang="nl-NL" altLang="en-US" sz="1200"/>
              <a:pPr/>
              <a:t>40</a:t>
            </a:fld>
            <a:endParaRPr lang="nl-NL" altLang="en-US" sz="1200"/>
          </a:p>
        </p:txBody>
      </p:sp>
      <p:sp>
        <p:nvSpPr>
          <p:cNvPr id="103427" name="Rectangle 2"/>
          <p:cNvSpPr>
            <a:spLocks noGrp="1" noRot="1" noChangeAspect="1" noChangeArrowheads="1" noTextEdit="1"/>
          </p:cNvSpPr>
          <p:nvPr>
            <p:ph type="sldImg"/>
          </p:nvPr>
        </p:nvSpPr>
        <p:spPr>
          <a:xfrm>
            <a:off x="1144588" y="685800"/>
            <a:ext cx="4570412" cy="3429000"/>
          </a:xfrm>
          <a:ln/>
        </p:spPr>
      </p:sp>
      <p:sp>
        <p:nvSpPr>
          <p:cNvPr id="103428" name="Rectangle 3"/>
          <p:cNvSpPr>
            <a:spLocks noGrp="1" noChangeArrowheads="1"/>
          </p:cNvSpPr>
          <p:nvPr>
            <p:ph type="body" idx="1"/>
          </p:nvPr>
        </p:nvSpPr>
        <p:spPr>
          <a:xfrm>
            <a:off x="915988" y="4343400"/>
            <a:ext cx="5026025"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altLang="en-US">
                <a:ea typeface="ＭＳ Ｐゴシック" charset="-128"/>
              </a:rPr>
              <a:t>Note: in edition 1, they talked about components, not elements. </a:t>
            </a:r>
          </a:p>
          <a:p>
            <a:pPr eaLnBrk="1" hangingPunct="1"/>
            <a:endParaRPr lang="nl-NL" altLang="en-US">
              <a:ea typeface="ＭＳ Ｐゴシック" charset="-128"/>
            </a:endParaRPr>
          </a:p>
          <a:p>
            <a:pPr eaLnBrk="1" hangingPunct="1"/>
            <a:r>
              <a:rPr lang="nl-NL" altLang="en-US">
                <a:ea typeface="ＭＳ Ｐゴシック" charset="-128"/>
              </a:rPr>
              <a:t>Reason for change is that component has a rather (runtime) specific meanng within CBSE: a component is something that can be invoked/activated; but this line is not really followed throughout the book. Ergens verderop staat bv </a:t>
            </a:r>
            <a:r>
              <a:rPr lang="ja-JP" altLang="nl-NL">
                <a:ea typeface="ＭＳ Ｐゴシック" charset="-128"/>
              </a:rPr>
              <a:t>“</a:t>
            </a:r>
            <a:r>
              <a:rPr lang="nl-NL" altLang="ja-JP">
                <a:ea typeface="ＭＳ Ｐゴシック" charset="-128"/>
              </a:rPr>
              <a:t>component is a unit for reuse</a:t>
            </a:r>
            <a:r>
              <a:rPr lang="ja-JP" altLang="nl-NL">
                <a:ea typeface="ＭＳ Ｐゴシック" charset="-128"/>
              </a:rPr>
              <a:t>”</a:t>
            </a:r>
            <a:endParaRPr lang="nl-NL" altLang="en-US">
              <a:ea typeface="ＭＳ Ｐゴシック" charset="-128"/>
            </a:endParaRPr>
          </a:p>
        </p:txBody>
      </p:sp>
    </p:spTree>
    <p:extLst>
      <p:ext uri="{BB962C8B-B14F-4D97-AF65-F5344CB8AC3E}">
        <p14:creationId xmlns:p14="http://schemas.microsoft.com/office/powerpoint/2010/main" val="133744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9D9ADA3-2F27-D54C-9CF5-F618AE8BE210}" type="slidenum">
              <a:rPr lang="nl-NL" altLang="en-US" sz="1200"/>
              <a:pPr/>
              <a:t>41</a:t>
            </a:fld>
            <a:endParaRPr lang="nl-NL" altLang="en-US" sz="1200"/>
          </a:p>
        </p:txBody>
      </p:sp>
      <p:sp>
        <p:nvSpPr>
          <p:cNvPr id="105475" name="Rectangle 2"/>
          <p:cNvSpPr>
            <a:spLocks noGrp="1" noRot="1" noChangeAspect="1" noChangeArrowheads="1" noTextEdit="1"/>
          </p:cNvSpPr>
          <p:nvPr>
            <p:ph type="sldImg"/>
          </p:nvPr>
        </p:nvSpPr>
        <p:spPr>
          <a:xfrm>
            <a:off x="1144588" y="684213"/>
            <a:ext cx="4570412" cy="3429000"/>
          </a:xfrm>
          <a:ln/>
        </p:spPr>
      </p:sp>
      <p:sp>
        <p:nvSpPr>
          <p:cNvPr id="105476"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altLang="en-US" sz="1300">
                <a:ea typeface="ＭＳ Ｐゴシック" charset="-128"/>
              </a:rPr>
              <a:t>Externally visible: so you are abstracting from something</a:t>
            </a:r>
          </a:p>
          <a:p>
            <a:pPr eaLnBrk="1" hangingPunct="1"/>
            <a:endParaRPr lang="nl-NL" altLang="en-US" sz="1300">
              <a:ea typeface="ＭＳ Ｐゴシック" charset="-128"/>
            </a:endParaRPr>
          </a:p>
          <a:p>
            <a:pPr eaLnBrk="1" hangingPunct="1"/>
            <a:r>
              <a:rPr lang="nl-NL" altLang="en-US" sz="1300">
                <a:ea typeface="ＭＳ Ｐゴシック" charset="-128"/>
              </a:rPr>
              <a:t>architecture defines components; only their interaction counts, not their internals.</a:t>
            </a:r>
          </a:p>
          <a:p>
            <a:pPr eaLnBrk="1" hangingPunct="1"/>
            <a:endParaRPr lang="nl-NL" altLang="en-US" sz="1300">
              <a:ea typeface="ＭＳ Ｐゴシック" charset="-128"/>
            </a:endParaRPr>
          </a:p>
          <a:p>
            <a:pPr eaLnBrk="1" hangingPunct="1"/>
            <a:r>
              <a:rPr lang="nl-NL" altLang="en-US" sz="1300">
                <a:ea typeface="ＭＳ Ｐゴシック" charset="-128"/>
              </a:rPr>
              <a:t>Every system has an architecture, and this architecture is not the same as its description (see also next IEEE definition)</a:t>
            </a:r>
          </a:p>
          <a:p>
            <a:pPr eaLnBrk="1" hangingPunct="1"/>
            <a:endParaRPr lang="nl-NL" altLang="en-US" sz="1300">
              <a:ea typeface="ＭＳ Ｐゴシック" charset="-128"/>
            </a:endParaRPr>
          </a:p>
          <a:p>
            <a:pPr eaLnBrk="1" hangingPunct="1"/>
            <a:r>
              <a:rPr lang="nl-NL" altLang="en-US" sz="1300">
                <a:ea typeface="ＭＳ Ｐゴシック" charset="-128"/>
              </a:rPr>
              <a:t>Architecture can be good or bad: hence evaluation</a:t>
            </a:r>
          </a:p>
          <a:p>
            <a:pPr eaLnBrk="1" hangingPunct="1"/>
            <a:endParaRPr lang="nl-NL" altLang="en-US" sz="1300">
              <a:ea typeface="ＭＳ Ｐゴシック" charset="-128"/>
            </a:endParaRPr>
          </a:p>
          <a:p>
            <a:pPr eaLnBrk="1" hangingPunct="1"/>
            <a:r>
              <a:rPr lang="nl-NL" altLang="en-US" sz="1300">
                <a:ea typeface="ＭＳ Ｐゴシック" charset="-128"/>
              </a:rPr>
              <a:t>Process: how do you get an architecture.</a:t>
            </a:r>
          </a:p>
          <a:p>
            <a:pPr eaLnBrk="1" hangingPunct="1"/>
            <a:r>
              <a:rPr lang="nl-NL" altLang="en-US" sz="1300">
                <a:ea typeface="ＭＳ Ｐゴシック" charset="-128"/>
              </a:rPr>
              <a:t>Rules: what should be/not be, in an architecture?</a:t>
            </a:r>
          </a:p>
        </p:txBody>
      </p:sp>
    </p:spTree>
    <p:extLst>
      <p:ext uri="{BB962C8B-B14F-4D97-AF65-F5344CB8AC3E}">
        <p14:creationId xmlns:p14="http://schemas.microsoft.com/office/powerpoint/2010/main" val="2024443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B0EC661-9539-7046-9E2E-46814C17419F}" type="slidenum">
              <a:rPr lang="nl-NL" sz="1200"/>
              <a:pPr/>
              <a:t>42</a:t>
            </a:fld>
            <a:endParaRPr lang="nl-NL" sz="1200"/>
          </a:p>
        </p:txBody>
      </p:sp>
      <p:sp>
        <p:nvSpPr>
          <p:cNvPr id="107523" name="Rectangle 2"/>
          <p:cNvSpPr>
            <a:spLocks noGrp="1" noRot="1" noChangeAspect="1" noChangeArrowheads="1" noTextEdit="1"/>
          </p:cNvSpPr>
          <p:nvPr>
            <p:ph type="sldImg"/>
          </p:nvPr>
        </p:nvSpPr>
        <p:spPr>
          <a:xfrm>
            <a:off x="1144588" y="684213"/>
            <a:ext cx="4570412" cy="3429000"/>
          </a:xfrm>
          <a:ln/>
        </p:spPr>
      </p:sp>
      <p:sp>
        <p:nvSpPr>
          <p:cNvPr id="107524"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sz="1300"/>
              <a:t>Module structure: static, aimed at the implementation</a:t>
            </a:r>
          </a:p>
          <a:p>
            <a:pPr eaLnBrk="1" hangingPunct="1"/>
            <a:endParaRPr lang="nl-NL" sz="1300"/>
          </a:p>
          <a:p>
            <a:pPr eaLnBrk="1" hangingPunct="1"/>
            <a:r>
              <a:rPr lang="nl-NL" sz="1300"/>
              <a:t>Open question: what is the relation between structures?</a:t>
            </a:r>
          </a:p>
          <a:p>
            <a:pPr eaLnBrk="1" hangingPunct="1"/>
            <a:endParaRPr lang="nl-NL" sz="1300"/>
          </a:p>
          <a:p>
            <a:pPr eaLnBrk="1" hangingPunct="1"/>
            <a:r>
              <a:rPr lang="nl-NL" sz="1300"/>
              <a:t>Later on, in IEEE, and by now generally accepted, these structures are called </a:t>
            </a:r>
            <a:r>
              <a:rPr lang="nl-NL" sz="1300" b="1"/>
              <a:t>viewpoints.</a:t>
            </a:r>
          </a:p>
          <a:p>
            <a:pPr eaLnBrk="1" hangingPunct="1"/>
            <a:endParaRPr lang="nl-NL"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2107FD1-A490-8C46-90C8-6420B7209F6F}" type="slidenum">
              <a:rPr lang="nl-NL" sz="1200"/>
              <a:pPr/>
              <a:t>43</a:t>
            </a:fld>
            <a:endParaRPr lang="nl-NL" sz="1200"/>
          </a:p>
        </p:txBody>
      </p:sp>
      <p:sp>
        <p:nvSpPr>
          <p:cNvPr id="101379" name="Rectangle 2"/>
          <p:cNvSpPr>
            <a:spLocks noGrp="1" noRot="1" noChangeAspect="1" noChangeArrowheads="1" noTextEdit="1"/>
          </p:cNvSpPr>
          <p:nvPr>
            <p:ph type="sldImg"/>
          </p:nvPr>
        </p:nvSpPr>
        <p:spPr>
          <a:xfrm>
            <a:off x="1144588" y="684213"/>
            <a:ext cx="4570412" cy="3429000"/>
          </a:xfrm>
          <a:ln/>
        </p:spPr>
      </p:sp>
      <p:sp>
        <p:nvSpPr>
          <p:cNvPr id="101380"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sz="1300"/>
              <a:t>This is all about abstraction.</a:t>
            </a:r>
          </a:p>
          <a:p>
            <a:pPr eaLnBrk="1" hangingPunct="1"/>
            <a:endParaRPr lang="nl-NL" sz="1300"/>
          </a:p>
          <a:p>
            <a:pPr eaLnBrk="1" hangingPunct="1"/>
            <a:r>
              <a:rPr lang="nl-NL" sz="1300"/>
              <a:t>These abstractions first had a specific goal, and later turned into a notion of its own. E.g., procedures at first only served as a shorthand; memory was expensive, and people didn</a:t>
            </a:r>
            <a:r>
              <a:rPr lang="ja-JP" altLang="nl-NL" sz="1300"/>
              <a:t>’</a:t>
            </a:r>
            <a:r>
              <a:rPr lang="nl-NL" altLang="ja-JP" sz="1300"/>
              <a:t>t want to repeat the same sequence of instructions over and over again. Only later, did the notion of procedural abstraction evolve. Once people have discovered this broader notion, they can use it more effectively.</a:t>
            </a:r>
          </a:p>
          <a:p>
            <a:pPr eaLnBrk="1" hangingPunct="1"/>
            <a:endParaRPr lang="nl-NL" sz="1300"/>
          </a:p>
          <a:p>
            <a:pPr eaLnBrk="1" hangingPunct="1"/>
            <a:r>
              <a:rPr lang="nl-NL" sz="1300"/>
              <a:t>The same holds for the other abstraction notions, including patterns and architecture.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3D419E1-67E0-EA40-8838-1EE8F3B749F4}" type="slidenum">
              <a:rPr lang="nl-NL" sz="1200"/>
              <a:pPr/>
              <a:t>44</a:t>
            </a:fld>
            <a:endParaRPr lang="nl-NL" sz="1200"/>
          </a:p>
        </p:txBody>
      </p:sp>
      <p:sp>
        <p:nvSpPr>
          <p:cNvPr id="111619" name="Rectangle 2"/>
          <p:cNvSpPr>
            <a:spLocks noGrp="1" noRot="1" noChangeAspect="1" noChangeArrowheads="1" noTextEdit="1"/>
          </p:cNvSpPr>
          <p:nvPr>
            <p:ph type="sldImg"/>
          </p:nvPr>
        </p:nvSpPr>
        <p:spPr>
          <a:xfrm>
            <a:off x="1144588" y="684213"/>
            <a:ext cx="4570412" cy="3429000"/>
          </a:xfrm>
          <a:ln/>
        </p:spPr>
      </p:sp>
      <p:sp>
        <p:nvSpPr>
          <p:cNvPr id="111620"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sz="1300"/>
              <a:t>The architectural descriptions are concrete, but the architecture itself is ingherently conceptual, and cannot be captured in any (set of) views.</a:t>
            </a:r>
          </a:p>
          <a:p>
            <a:pPr eaLnBrk="1" hangingPunct="1"/>
            <a:endParaRPr lang="nl-NL" sz="1300"/>
          </a:p>
          <a:p>
            <a:pPr eaLnBrk="1" hangingPunct="1"/>
            <a:r>
              <a:rPr lang="nl-NL" sz="1300"/>
              <a:t>Fundamental: so you concentrate on the important things, and abstract from the rest.</a:t>
            </a:r>
          </a:p>
          <a:p>
            <a:pPr eaLnBrk="1" hangingPunct="1"/>
            <a:endParaRPr lang="nl-NL" sz="1300"/>
          </a:p>
          <a:p>
            <a:pPr eaLnBrk="1" hangingPunct="1"/>
            <a:r>
              <a:rPr lang="nl-NL" sz="1300"/>
              <a:t>An architecture does not exist in the abstract, but always in some context. We can only understand its qualities in its context.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4FC7426-0702-1C41-9A91-6594CE8E626D}" type="slidenum">
              <a:rPr lang="nl-NL" sz="1200"/>
              <a:pPr/>
              <a:t>47</a:t>
            </a:fld>
            <a:endParaRPr lang="nl-NL" sz="1200"/>
          </a:p>
        </p:txBody>
      </p:sp>
      <p:sp>
        <p:nvSpPr>
          <p:cNvPr id="114691" name="Rectangle 2"/>
          <p:cNvSpPr>
            <a:spLocks noGrp="1" noRot="1" noChangeAspect="1" noChangeArrowheads="1" noTextEdit="1"/>
          </p:cNvSpPr>
          <p:nvPr>
            <p:ph type="sldImg"/>
          </p:nvPr>
        </p:nvSpPr>
        <p:spPr>
          <a:xfrm>
            <a:off x="1144588" y="684213"/>
            <a:ext cx="4570412" cy="3429000"/>
          </a:xfrm>
          <a:ln/>
        </p:spPr>
      </p:sp>
      <p:sp>
        <p:nvSpPr>
          <p:cNvPr id="114692"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4FC7426-0702-1C41-9A91-6594CE8E626D}" type="slidenum">
              <a:rPr lang="nl-NL" sz="1200"/>
              <a:pPr/>
              <a:t>48</a:t>
            </a:fld>
            <a:endParaRPr lang="nl-NL" sz="1200"/>
          </a:p>
        </p:txBody>
      </p:sp>
      <p:sp>
        <p:nvSpPr>
          <p:cNvPr id="114691" name="Rectangle 2"/>
          <p:cNvSpPr>
            <a:spLocks noGrp="1" noRot="1" noChangeAspect="1" noChangeArrowheads="1" noTextEdit="1"/>
          </p:cNvSpPr>
          <p:nvPr>
            <p:ph type="sldImg"/>
          </p:nvPr>
        </p:nvSpPr>
        <p:spPr>
          <a:xfrm>
            <a:off x="1144588" y="684213"/>
            <a:ext cx="4570412" cy="3429000"/>
          </a:xfrm>
          <a:ln/>
        </p:spPr>
      </p:sp>
      <p:sp>
        <p:nvSpPr>
          <p:cNvPr id="114692"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D8BFF06-45A2-7747-B676-F9146DAA8F7E}" type="slidenum">
              <a:rPr lang="en-US" sz="1200"/>
              <a:pPr/>
              <a:t>49</a:t>
            </a:fld>
            <a:endParaRPr lang="en-US" sz="120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E5A3A1F-ED57-014D-82C1-89C48C5EDAF3}" type="slidenum">
              <a:rPr lang="en-US" altLang="en-US" sz="1200"/>
              <a:pPr/>
              <a:t>17</a:t>
            </a:fld>
            <a:endParaRPr lang="en-US" altLang="en-US"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1852120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7639400-6E8D-4349-A17F-EA78F9F989C3}" type="slidenum">
              <a:rPr lang="en-US" sz="1200"/>
              <a:pPr/>
              <a:t>50</a:t>
            </a:fld>
            <a:endParaRPr lang="en-US" sz="1200"/>
          </a:p>
        </p:txBody>
      </p:sp>
      <p:sp>
        <p:nvSpPr>
          <p:cNvPr id="118786" name="Rectangle 1026"/>
          <p:cNvSpPr>
            <a:spLocks noGrp="1" noRot="1" noChangeAspect="1" noChangeArrowheads="1" noTextEdit="1"/>
          </p:cNvSpPr>
          <p:nvPr>
            <p:ph type="sldImg"/>
          </p:nvPr>
        </p:nvSpPr>
        <p:spPr>
          <a:ln/>
        </p:spPr>
      </p:sp>
      <p:sp>
        <p:nvSpPr>
          <p:cNvPr id="118787"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A0A5CF1-9DEE-AA4E-AD84-BC634A354B48}" type="slidenum">
              <a:rPr lang="en-US" sz="1200"/>
              <a:pPr/>
              <a:t>51</a:t>
            </a:fld>
            <a:endParaRPr lang="en-US" sz="1200"/>
          </a:p>
        </p:txBody>
      </p:sp>
      <p:sp>
        <p:nvSpPr>
          <p:cNvPr id="120834" name="Rectangle 1026"/>
          <p:cNvSpPr>
            <a:spLocks noGrp="1" noRot="1" noChangeAspect="1" noChangeArrowheads="1" noTextEdit="1"/>
          </p:cNvSpPr>
          <p:nvPr>
            <p:ph type="sldImg"/>
          </p:nvPr>
        </p:nvSpPr>
        <p:spPr>
          <a:ln/>
        </p:spPr>
      </p:sp>
      <p:sp>
        <p:nvSpPr>
          <p:cNvPr id="120835"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D312F0C-73B5-3D48-A69F-8C71E8AAE437}" type="slidenum">
              <a:rPr lang="en-US" sz="1200"/>
              <a:pPr/>
              <a:t>52</a:t>
            </a:fld>
            <a:endParaRPr lang="en-US" sz="1200"/>
          </a:p>
        </p:txBody>
      </p:sp>
      <p:sp>
        <p:nvSpPr>
          <p:cNvPr id="122882" name="Rectangle 1026"/>
          <p:cNvSpPr>
            <a:spLocks noGrp="1" noRot="1" noChangeAspect="1" noChangeArrowheads="1" noTextEdit="1"/>
          </p:cNvSpPr>
          <p:nvPr>
            <p:ph type="sldImg"/>
          </p:nvPr>
        </p:nvSpPr>
        <p:spPr>
          <a:ln/>
        </p:spPr>
      </p:sp>
      <p:sp>
        <p:nvSpPr>
          <p:cNvPr id="122883"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4408638-B16C-3746-AA01-8FF73523DFE6}" type="slidenum">
              <a:rPr lang="en-US" sz="1200"/>
              <a:pPr/>
              <a:t>53</a:t>
            </a:fld>
            <a:endParaRPr lang="en-US" sz="1200"/>
          </a:p>
        </p:txBody>
      </p:sp>
      <p:sp>
        <p:nvSpPr>
          <p:cNvPr id="124930" name="Rectangle 1026"/>
          <p:cNvSpPr>
            <a:spLocks noGrp="1" noRot="1" noChangeAspect="1" noChangeArrowheads="1" noTextEdit="1"/>
          </p:cNvSpPr>
          <p:nvPr>
            <p:ph type="sldImg"/>
          </p:nvPr>
        </p:nvSpPr>
        <p:spPr>
          <a:ln/>
        </p:spPr>
      </p:sp>
      <p:sp>
        <p:nvSpPr>
          <p:cNvPr id="124931"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550F61B-7A52-964A-82D6-C5B7E58009A6}" type="slidenum">
              <a:rPr lang="en-US" sz="1200"/>
              <a:pPr/>
              <a:t>54</a:t>
            </a:fld>
            <a:endParaRPr lang="en-US" sz="1200"/>
          </a:p>
        </p:txBody>
      </p:sp>
      <p:sp>
        <p:nvSpPr>
          <p:cNvPr id="126978" name="Rectangle 1026"/>
          <p:cNvSpPr>
            <a:spLocks noGrp="1" noRot="1" noChangeAspect="1" noChangeArrowheads="1" noTextEdit="1"/>
          </p:cNvSpPr>
          <p:nvPr>
            <p:ph type="sldImg"/>
          </p:nvPr>
        </p:nvSpPr>
        <p:spPr>
          <a:ln/>
        </p:spPr>
      </p:sp>
      <p:sp>
        <p:nvSpPr>
          <p:cNvPr id="126979"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EC0BB61-58A6-EF43-B5D2-CEFB707373EB}" type="slidenum">
              <a:rPr lang="en-US" sz="1200"/>
              <a:pPr/>
              <a:t>57</a:t>
            </a:fld>
            <a:endParaRPr lang="en-US" sz="1200"/>
          </a:p>
        </p:txBody>
      </p:sp>
      <p:sp>
        <p:nvSpPr>
          <p:cNvPr id="131074" name="Rectangle 1026"/>
          <p:cNvSpPr>
            <a:spLocks noGrp="1" noRot="1" noChangeAspect="1" noChangeArrowheads="1" noTextEdit="1"/>
          </p:cNvSpPr>
          <p:nvPr>
            <p:ph type="sldImg"/>
          </p:nvPr>
        </p:nvSpPr>
        <p:spPr>
          <a:ln/>
        </p:spPr>
      </p:sp>
      <p:sp>
        <p:nvSpPr>
          <p:cNvPr id="131075"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3D04C36-7F92-9C47-BB8D-FB5FF3207861}" type="slidenum">
              <a:rPr lang="en-US" sz="1200"/>
              <a:pPr/>
              <a:t>58</a:t>
            </a:fld>
            <a:endParaRPr lang="en-US" sz="1200"/>
          </a:p>
        </p:txBody>
      </p:sp>
      <p:sp>
        <p:nvSpPr>
          <p:cNvPr id="133122" name="Rectangle 1026"/>
          <p:cNvSpPr>
            <a:spLocks noGrp="1" noRot="1" noChangeAspect="1" noChangeArrowheads="1" noTextEdit="1"/>
          </p:cNvSpPr>
          <p:nvPr>
            <p:ph type="sldImg"/>
          </p:nvPr>
        </p:nvSpPr>
        <p:spPr>
          <a:ln/>
        </p:spPr>
      </p:sp>
      <p:sp>
        <p:nvSpPr>
          <p:cNvPr id="133123"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7A1AB35-4564-B845-A411-8A7322068032}" type="slidenum">
              <a:rPr lang="en-US" sz="1200"/>
              <a:pPr/>
              <a:t>70</a:t>
            </a:fld>
            <a:endParaRPr lang="en-US" sz="1200"/>
          </a:p>
        </p:txBody>
      </p:sp>
      <p:sp>
        <p:nvSpPr>
          <p:cNvPr id="39938" name="Rectangle 1026"/>
          <p:cNvSpPr>
            <a:spLocks noGrp="1" noRot="1" noChangeAspect="1" noChangeArrowheads="1" noTextEdit="1"/>
          </p:cNvSpPr>
          <p:nvPr>
            <p:ph type="sldImg"/>
          </p:nvPr>
        </p:nvSpPr>
        <p:spPr>
          <a:ln/>
        </p:spPr>
      </p:sp>
      <p:sp>
        <p:nvSpPr>
          <p:cNvPr id="39939"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86ECE63-0FE5-2644-92A8-EED25269C608}" type="slidenum">
              <a:rPr lang="en-US" sz="1200"/>
              <a:pPr/>
              <a:t>72</a:t>
            </a:fld>
            <a:endParaRPr lang="en-US" sz="1200"/>
          </a:p>
        </p:txBody>
      </p:sp>
      <p:sp>
        <p:nvSpPr>
          <p:cNvPr id="41986" name="Rectangle 1026"/>
          <p:cNvSpPr>
            <a:spLocks noGrp="1" noRot="1" noChangeAspect="1" noChangeArrowheads="1" noTextEdit="1"/>
          </p:cNvSpPr>
          <p:nvPr>
            <p:ph type="sldImg"/>
          </p:nvPr>
        </p:nvSpPr>
        <p:spPr>
          <a:ln/>
        </p:spPr>
      </p:sp>
      <p:sp>
        <p:nvSpPr>
          <p:cNvPr id="41987"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4647692-168B-C246-A510-C0041AD97105}" type="slidenum">
              <a:rPr lang="en-US" sz="1200"/>
              <a:pPr/>
              <a:t>74</a:t>
            </a:fld>
            <a:endParaRPr lang="en-US" sz="1200"/>
          </a:p>
        </p:txBody>
      </p:sp>
      <p:sp>
        <p:nvSpPr>
          <p:cNvPr id="44034" name="Rectangle 1026"/>
          <p:cNvSpPr>
            <a:spLocks noGrp="1" noRot="1" noChangeAspect="1" noChangeArrowheads="1" noTextEdit="1"/>
          </p:cNvSpPr>
          <p:nvPr>
            <p:ph type="sldImg"/>
          </p:nvPr>
        </p:nvSpPr>
        <p:spPr>
          <a:ln/>
        </p:spPr>
      </p:sp>
      <p:sp>
        <p:nvSpPr>
          <p:cNvPr id="44035"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861F735-2C0C-984E-BBF1-B98A81A2FFD8}" type="slidenum">
              <a:rPr lang="en-US" sz="1200"/>
              <a:pPr/>
              <a:t>18</a:t>
            </a:fld>
            <a:endParaRPr 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reduce the coupling required in most cases by abstracting away details of exactly where the data comes from. If you get data from a web service, which is given to you as instances of generated classes, then put a converter in place to make a deep copy of the service class into something you control, which won't have to change if the data source does (only if the schema does). </a:t>
            </a:r>
            <a:endParaRPr lang="en-US" dirty="0"/>
          </a:p>
        </p:txBody>
      </p:sp>
    </p:spTree>
    <p:extLst>
      <p:ext uri="{BB962C8B-B14F-4D97-AF65-F5344CB8AC3E}">
        <p14:creationId xmlns:p14="http://schemas.microsoft.com/office/powerpoint/2010/main" val="2817236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D519C63-4A13-C74F-B4DB-362DABD4D274}" type="slidenum">
              <a:rPr lang="en-US" sz="1200"/>
              <a:pPr/>
              <a:t>77</a:t>
            </a:fld>
            <a:endParaRPr lang="en-US" sz="1200"/>
          </a:p>
        </p:txBody>
      </p:sp>
      <p:sp>
        <p:nvSpPr>
          <p:cNvPr id="47106" name="Rectangle 1026"/>
          <p:cNvSpPr>
            <a:spLocks noGrp="1" noRot="1" noChangeAspect="1" noChangeArrowheads="1" noTextEdit="1"/>
          </p:cNvSpPr>
          <p:nvPr>
            <p:ph type="sldImg"/>
          </p:nvPr>
        </p:nvSpPr>
        <p:spPr>
          <a:ln/>
        </p:spPr>
      </p:sp>
      <p:sp>
        <p:nvSpPr>
          <p:cNvPr id="47107"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Mauro. et al. </a:t>
            </a:r>
            <a:r>
              <a:rPr lang="en-US" dirty="0" smtClean="0">
                <a:hlinkClick r:id="rId3"/>
              </a:rPr>
              <a:t>Service Oriented Device Integration - An Analysis of SOA Design Patterns.</a:t>
            </a:r>
            <a:r>
              <a:rPr lang="en-US" dirty="0" smtClean="0"/>
              <a:t> [online], pp. 1–10, 2010 43rd Hawaii International Conference on System Sciences, 2010. Date accessed: 8 April 2010.</a:t>
            </a:r>
            <a:endParaRPr lang="en-US" dirty="0"/>
          </a:p>
        </p:txBody>
      </p:sp>
    </p:spTree>
    <p:extLst>
      <p:ext uri="{BB962C8B-B14F-4D97-AF65-F5344CB8AC3E}">
        <p14:creationId xmlns:p14="http://schemas.microsoft.com/office/powerpoint/2010/main" val="4238369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22C69A9-322D-F941-B42A-B6276CBEA71A}" type="slidenum">
              <a:rPr lang="en-US" sz="1200"/>
              <a:pPr/>
              <a:t>79</a:t>
            </a:fld>
            <a:endParaRPr lang="en-US" sz="1200"/>
          </a:p>
        </p:txBody>
      </p:sp>
      <p:sp>
        <p:nvSpPr>
          <p:cNvPr id="49154" name="Rectangle 1026"/>
          <p:cNvSpPr>
            <a:spLocks noGrp="1" noRot="1" noChangeAspect="1" noChangeArrowheads="1" noTextEdit="1"/>
          </p:cNvSpPr>
          <p:nvPr>
            <p:ph type="sldImg"/>
          </p:nvPr>
        </p:nvSpPr>
        <p:spPr>
          <a:ln/>
        </p:spPr>
      </p:sp>
      <p:sp>
        <p:nvSpPr>
          <p:cNvPr id="49155"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Mauro. et al. </a:t>
            </a:r>
            <a:r>
              <a:rPr lang="en-US" dirty="0" smtClean="0">
                <a:hlinkClick r:id="rId3"/>
              </a:rPr>
              <a:t>Service Oriented Device Integration - An Analysis of SOA Design Patterns.</a:t>
            </a:r>
            <a:r>
              <a:rPr lang="en-US" dirty="0" smtClean="0"/>
              <a:t> [online], pp. 1–10, 2010 43rd Hawaii International Conference on System Sciences, 2010. Date accessed: 8 April 2010.</a:t>
            </a:r>
            <a:endParaRPr lang="en-US" dirty="0"/>
          </a:p>
        </p:txBody>
      </p:sp>
    </p:spTree>
    <p:extLst>
      <p:ext uri="{BB962C8B-B14F-4D97-AF65-F5344CB8AC3E}">
        <p14:creationId xmlns:p14="http://schemas.microsoft.com/office/powerpoint/2010/main" val="4238369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0C5674B-3EC2-F146-83E6-C4069E1748A6}" type="slidenum">
              <a:rPr lang="en-US" sz="1200"/>
              <a:pPr/>
              <a:t>81</a:t>
            </a:fld>
            <a:endParaRPr lang="en-US" sz="1200"/>
          </a:p>
        </p:txBody>
      </p:sp>
      <p:sp>
        <p:nvSpPr>
          <p:cNvPr id="51202" name="Rectangle 1026"/>
          <p:cNvSpPr>
            <a:spLocks noGrp="1" noRot="1" noChangeAspect="1" noChangeArrowheads="1" noTextEdit="1"/>
          </p:cNvSpPr>
          <p:nvPr>
            <p:ph type="sldImg"/>
          </p:nvPr>
        </p:nvSpPr>
        <p:spPr>
          <a:ln/>
        </p:spPr>
      </p:sp>
      <p:sp>
        <p:nvSpPr>
          <p:cNvPr id="51203"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07E7D4A-4645-8040-B6E5-53A9E03157AD}" type="slidenum">
              <a:rPr lang="en-US" sz="1200"/>
              <a:pPr/>
              <a:t>85</a:t>
            </a:fld>
            <a:endParaRPr lang="en-US" sz="1200"/>
          </a:p>
        </p:txBody>
      </p:sp>
      <p:sp>
        <p:nvSpPr>
          <p:cNvPr id="53250" name="Rectangle 1026"/>
          <p:cNvSpPr>
            <a:spLocks noGrp="1" noRot="1" noChangeAspect="1" noChangeArrowheads="1" noTextEdit="1"/>
          </p:cNvSpPr>
          <p:nvPr>
            <p:ph type="sldImg"/>
          </p:nvPr>
        </p:nvSpPr>
        <p:spPr>
          <a:ln/>
        </p:spPr>
      </p:sp>
      <p:sp>
        <p:nvSpPr>
          <p:cNvPr id="53251"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AF5A25E-D427-8C4A-9168-B9B903AAF060}" type="slidenum">
              <a:rPr lang="en-US" sz="1200"/>
              <a:pPr/>
              <a:t>88</a:t>
            </a:fld>
            <a:endParaRPr lang="en-US" sz="12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0D79492-46A4-4549-95AE-FF8F68F3089A}" type="slidenum">
              <a:rPr lang="en-US" sz="1200"/>
              <a:pPr/>
              <a:t>90</a:t>
            </a:fld>
            <a:endParaRPr lang="en-US" sz="12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33C89A2-E332-604B-9EE6-31E872B679E1}" type="slidenum">
              <a:rPr lang="en-US" sz="1200"/>
              <a:pPr/>
              <a:t>91</a:t>
            </a:fld>
            <a:endParaRPr lang="en-US" sz="12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nl-NL" sz="1200"/>
              <a:t>© SE, Architecture, Hans van Vliet</a:t>
            </a:r>
          </a:p>
        </p:txBody>
      </p:sp>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C2F18D7-F801-194B-83E7-BA289C7E6EF5}" type="slidenum">
              <a:rPr lang="nl-NL" sz="1200"/>
              <a:pPr/>
              <a:t>20</a:t>
            </a:fld>
            <a:endParaRPr lang="nl-NL" sz="1200"/>
          </a:p>
        </p:txBody>
      </p:sp>
      <p:sp>
        <p:nvSpPr>
          <p:cNvPr id="97283" name="Rectangle 2"/>
          <p:cNvSpPr>
            <a:spLocks noGrp="1" noRot="1" noChangeAspect="1" noChangeArrowheads="1" noTextEdit="1"/>
          </p:cNvSpPr>
          <p:nvPr>
            <p:ph type="sldImg"/>
          </p:nvPr>
        </p:nvSpPr>
        <p:spPr>
          <a:xfrm>
            <a:off x="1144588" y="684213"/>
            <a:ext cx="4570412" cy="3429000"/>
          </a:xfrm>
          <a:ln/>
        </p:spPr>
      </p:sp>
      <p:sp>
        <p:nvSpPr>
          <p:cNvPr id="97284"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l-NL" sz="1300"/>
              <a:t>1992: Foundatins for the study of software architecture, Software Engineering Notes</a:t>
            </a:r>
          </a:p>
          <a:p>
            <a:pPr eaLnBrk="1" hangingPunct="1"/>
            <a:r>
              <a:rPr lang="nl-NL" sz="1300"/>
              <a:t>1987: Zachman in IBM Systems Journal: Framework for Information Architecture</a:t>
            </a:r>
          </a:p>
          <a:p>
            <a:pPr eaLnBrk="1" hangingPunct="1"/>
            <a:r>
              <a:rPr lang="nl-NL" sz="1300"/>
              <a:t>1989: Shaw , Larger Scale Systems require Higher Level Abstractions</a:t>
            </a:r>
          </a:p>
          <a:p>
            <a:pPr eaLnBrk="1" hangingPunct="1"/>
            <a:r>
              <a:rPr lang="nl-NL" sz="1300"/>
              <a:t>1972: Dijkstra in Notes on Structured Programming, Note #10. This same text is also present in the proceedings of the 1969 SE conference</a:t>
            </a:r>
          </a:p>
          <a:p>
            <a:pPr eaLnBrk="1" hangingPunct="1"/>
            <a:endParaRPr lang="nl-NL" sz="1300"/>
          </a:p>
          <a:p>
            <a:pPr eaLnBrk="1" hangingPunct="1"/>
            <a:r>
              <a:rPr lang="nl-NL" sz="1300"/>
              <a:t>Intriguing question: What if the NATO conference was called Software Architecture?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3E8C4DF-8FC8-E841-ACEF-781645DB9F89}" type="slidenum">
              <a:rPr lang="en-US" sz="1200"/>
              <a:pPr/>
              <a:t>92</a:t>
            </a:fld>
            <a:endParaRPr lang="en-US" sz="12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EA7A641-DC71-2648-A811-DFD1CF27D2C5}" type="slidenum">
              <a:rPr lang="en-US" sz="1200"/>
              <a:pPr/>
              <a:t>97</a:t>
            </a:fld>
            <a:endParaRPr 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EA7A641-DC71-2648-A811-DFD1CF27D2C5}" type="slidenum">
              <a:rPr lang="en-US" sz="1200"/>
              <a:pPr/>
              <a:t>98</a:t>
            </a:fld>
            <a:endParaRPr 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www.unc.edu</a:t>
            </a:r>
            <a:r>
              <a:rPr lang="en-CA" dirty="0" smtClean="0"/>
              <a:t>/courses/2006spring/</a:t>
            </a:r>
            <a:r>
              <a:rPr lang="en-CA" dirty="0" err="1" smtClean="0"/>
              <a:t>anth</a:t>
            </a:r>
            <a:r>
              <a:rPr lang="en-CA" dirty="0" smtClean="0"/>
              <a:t>/010/001/</a:t>
            </a:r>
            <a:r>
              <a:rPr lang="en-CA" dirty="0" err="1" smtClean="0"/>
              <a:t>fieldnotes_sample.pdf</a:t>
            </a:r>
            <a:endParaRPr lang="en-CA" dirty="0" smtClean="0"/>
          </a:p>
          <a:p>
            <a:endParaRPr lang="en-CA" dirty="0" smtClean="0"/>
          </a:p>
          <a:p>
            <a:r>
              <a:rPr lang="en-CA" dirty="0" smtClean="0"/>
              <a:t>http://</a:t>
            </a:r>
            <a:r>
              <a:rPr lang="en-CA" dirty="0" err="1" smtClean="0"/>
              <a:t>writingspaces.org</a:t>
            </a:r>
            <a:r>
              <a:rPr lang="en-CA" dirty="0" smtClean="0"/>
              <a:t>/sites/default/files/</a:t>
            </a:r>
            <a:r>
              <a:rPr lang="en-CA" dirty="0" err="1" smtClean="0"/>
              <a:t>kahn</a:t>
            </a:r>
            <a:r>
              <a:rPr lang="en-CA" dirty="0" smtClean="0"/>
              <a:t>--putting-ethnographic-</a:t>
            </a:r>
            <a:r>
              <a:rPr lang="en-CA" dirty="0" err="1" smtClean="0"/>
              <a:t>writing.pdf</a:t>
            </a:r>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101</a:t>
            </a:fld>
            <a:endParaRPr lang="en-US" altLang="en-US"/>
          </a:p>
        </p:txBody>
      </p:sp>
    </p:spTree>
    <p:extLst>
      <p:ext uri="{BB962C8B-B14F-4D97-AF65-F5344CB8AC3E}">
        <p14:creationId xmlns:p14="http://schemas.microsoft.com/office/powerpoint/2010/main" val="32713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CEFF85-B183-E542-AE71-858E774FBAB7}" type="slidenum">
              <a:rPr lang="en-US" sz="1200"/>
              <a:pPr/>
              <a:t>21</a:t>
            </a:fld>
            <a:endParaRPr lang="en-US" sz="1200"/>
          </a:p>
        </p:txBody>
      </p:sp>
      <p:sp>
        <p:nvSpPr>
          <p:cNvPr id="25602"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25603" name="Rectangle 3"/>
          <p:cNvSpPr>
            <a:spLocks noGrp="1" noChangeArrowheads="1"/>
          </p:cNvSpPr>
          <p:nvPr>
            <p:ph type="body" idx="1"/>
          </p:nvPr>
        </p:nvSpPr>
        <p:spPr>
          <a:solidFill>
            <a:srgbClr val="FFFFFF"/>
          </a:solidFill>
          <a:ln>
            <a:solidFill>
              <a:srgbClr val="000000"/>
            </a:solidFill>
            <a:miter lim="800000"/>
            <a:headEnd/>
            <a:tailEnd/>
          </a:ln>
        </p:spPr>
        <p:txBody>
          <a:bodyPr lIns="84129" tIns="42065" rIns="84129" bIns="42065"/>
          <a:lstStyle/>
          <a:p>
            <a:pPr eaLnBrk="1" hangingPunct="1"/>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E9E321-3775-1441-BC71-E4D9B1EEE1CE}" type="slidenum">
              <a:rPr lang="en-US" sz="1200"/>
              <a:pPr/>
              <a:t>22</a:t>
            </a:fld>
            <a:endParaRPr lang="en-US" sz="1200"/>
          </a:p>
        </p:txBody>
      </p:sp>
      <p:sp>
        <p:nvSpPr>
          <p:cNvPr id="29698"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29699" name="Rectangle 3"/>
          <p:cNvSpPr>
            <a:spLocks noGrp="1" noChangeArrowheads="1"/>
          </p:cNvSpPr>
          <p:nvPr>
            <p:ph type="body" idx="1"/>
          </p:nvPr>
        </p:nvSpPr>
        <p:spPr>
          <a:solidFill>
            <a:srgbClr val="FFFFFF"/>
          </a:solidFill>
          <a:ln>
            <a:solidFill>
              <a:srgbClr val="000000"/>
            </a:solidFill>
            <a:miter lim="800000"/>
            <a:headEnd/>
            <a:tailEnd/>
          </a:ln>
        </p:spPr>
        <p:txBody>
          <a:bodyPr lIns="84129" tIns="42065" rIns="84129" bIns="42065"/>
          <a:lstStyle/>
          <a:p>
            <a:pPr eaLnBrk="1" hangingPunct="1"/>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05C512F-91C4-994C-907A-47F176E9D191}" type="slidenum">
              <a:rPr lang="en-US" sz="1200"/>
              <a:pPr/>
              <a:t>23</a:t>
            </a:fld>
            <a:endParaRPr 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05C512F-91C4-994C-907A-47F176E9D191}" type="slidenum">
              <a:rPr lang="en-US" sz="1200"/>
              <a:pPr/>
              <a:t>24</a:t>
            </a:fld>
            <a:endParaRPr 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6"/>
          <p:cNvSpPr>
            <a:spLocks noChangeShapeType="1"/>
          </p:cNvSpPr>
          <p:nvPr/>
        </p:nvSpPr>
        <p:spPr bwMode="auto">
          <a:xfrm>
            <a:off x="685800" y="1676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7"/>
          <p:cNvSpPr>
            <a:spLocks noChangeShapeType="1"/>
          </p:cNvSpPr>
          <p:nvPr/>
        </p:nvSpPr>
        <p:spPr bwMode="auto">
          <a:xfrm>
            <a:off x="685800" y="59436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5" name="Rectangle 3"/>
          <p:cNvSpPr>
            <a:spLocks noGrp="1" noChangeArrowheads="1"/>
          </p:cNvSpPr>
          <p:nvPr>
            <p:ph type="ctrTitle"/>
          </p:nvPr>
        </p:nvSpPr>
        <p:spPr>
          <a:xfrm>
            <a:off x="685800" y="1981200"/>
            <a:ext cx="7772400" cy="1143000"/>
          </a:xfrm>
        </p:spPr>
        <p:txBody>
          <a:bodyPr/>
          <a:lstStyle>
            <a:lvl1pPr algn="ctr">
              <a:defRPr/>
            </a:lvl1pPr>
          </a:lstStyle>
          <a:p>
            <a:r>
              <a:rPr lang="en-US" smtClean="0"/>
              <a:t>Click to edit Master title style</a:t>
            </a:r>
            <a:endParaRPr lang="en-US"/>
          </a:p>
        </p:txBody>
      </p:sp>
      <p:sp>
        <p:nvSpPr>
          <p:cNvPr id="100356" name="Rectangle 4"/>
          <p:cNvSpPr>
            <a:spLocks noGrp="1" noChangeArrowheads="1"/>
          </p:cNvSpPr>
          <p:nvPr>
            <p:ph type="subTitle" idx="1"/>
          </p:nvPr>
        </p:nvSpPr>
        <p:spPr>
          <a:xfrm>
            <a:off x="1371600" y="3429000"/>
            <a:ext cx="6400800" cy="914400"/>
          </a:xfrm>
        </p:spPr>
        <p:txBody>
          <a:bodyPr/>
          <a:lstStyle>
            <a:lvl1pPr marL="0" indent="0" algn="ctr">
              <a:buFont typeface="Wingdings" pitchFamily="2" charset="2"/>
              <a:buNone/>
              <a:defRPr sz="1800">
                <a:solidFill>
                  <a:srgbClr val="003366"/>
                </a:solidFill>
                <a:effectLst>
                  <a:outerShdw blurRad="38100" dist="38100" dir="2700000" algn="tl">
                    <a:srgbClr val="C0C0C0"/>
                  </a:outerShdw>
                </a:effectLst>
              </a:defRPr>
            </a:lvl1pPr>
          </a:lstStyle>
          <a:p>
            <a:r>
              <a:rPr lang="en-US" smtClean="0"/>
              <a:t>Click to edit Master subtitle style</a:t>
            </a:r>
            <a:endParaRPr lang="it-IT"/>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it-IT" altLang="en-US"/>
              <a:t>Design and software architecture</a:t>
            </a:r>
          </a:p>
        </p:txBody>
      </p:sp>
      <p:pic>
        <p:nvPicPr>
          <p:cNvPr id="2" name="Picture 1"/>
          <p:cNvPicPr>
            <a:picLocks noChangeAspect="1"/>
          </p:cNvPicPr>
          <p:nvPr userDrawn="1"/>
        </p:nvPicPr>
        <p:blipFill>
          <a:blip r:embed="rId2"/>
          <a:stretch>
            <a:fillRect/>
          </a:stretch>
        </p:blipFill>
        <p:spPr>
          <a:xfrm>
            <a:off x="7518365" y="0"/>
            <a:ext cx="1625635" cy="1166216"/>
          </a:xfrm>
          <a:prstGeom prst="rect">
            <a:avLst/>
          </a:prstGeom>
        </p:spPr>
      </p:pic>
    </p:spTree>
    <p:extLst>
      <p:ext uri="{BB962C8B-B14F-4D97-AF65-F5344CB8AC3E}">
        <p14:creationId xmlns:p14="http://schemas.microsoft.com/office/powerpoint/2010/main" val="195653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EBB324AC-AC15-1544-92C5-F96BE56CAF47}" type="slidenum">
              <a:rPr lang="it-IT" altLang="en-US"/>
              <a:pPr>
                <a:defRPr/>
              </a:pPr>
              <a:t>‹#›</a:t>
            </a:fld>
            <a:endParaRPr lang="it-IT" altLang="en-US"/>
          </a:p>
        </p:txBody>
      </p:sp>
    </p:spTree>
    <p:extLst>
      <p:ext uri="{BB962C8B-B14F-4D97-AF65-F5344CB8AC3E}">
        <p14:creationId xmlns:p14="http://schemas.microsoft.com/office/powerpoint/2010/main" val="10173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15888"/>
            <a:ext cx="1943100" cy="5903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15888"/>
            <a:ext cx="5676900" cy="5903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F03203CA-41B1-CB40-BC31-503FB6B4E273}" type="slidenum">
              <a:rPr lang="it-IT" altLang="en-US"/>
              <a:pPr>
                <a:defRPr/>
              </a:pPr>
              <a:t>‹#›</a:t>
            </a:fld>
            <a:endParaRPr lang="it-IT" altLang="en-US"/>
          </a:p>
        </p:txBody>
      </p:sp>
    </p:spTree>
    <p:extLst>
      <p:ext uri="{BB962C8B-B14F-4D97-AF65-F5344CB8AC3E}">
        <p14:creationId xmlns:p14="http://schemas.microsoft.com/office/powerpoint/2010/main" val="1725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98625" y="115888"/>
            <a:ext cx="5678488"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705225"/>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6B4D67DF-7082-0F40-8712-313519D5C4F6}" type="slidenum">
              <a:rPr lang="it-IT" altLang="en-US"/>
              <a:pPr>
                <a:defRPr/>
              </a:pPr>
              <a:t>‹#›</a:t>
            </a:fld>
            <a:endParaRPr lang="it-IT" altLang="en-US"/>
          </a:p>
        </p:txBody>
      </p:sp>
    </p:spTree>
    <p:extLst>
      <p:ext uri="{BB962C8B-B14F-4D97-AF65-F5344CB8AC3E}">
        <p14:creationId xmlns:p14="http://schemas.microsoft.com/office/powerpoint/2010/main" val="121123346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6C734F31-09EF-EB4E-B52E-8C3A4BAB6531}" type="slidenum">
              <a:rPr lang="it-IT" altLang="en-US"/>
              <a:pPr>
                <a:defRPr/>
              </a:pPr>
              <a:t>‹#›</a:t>
            </a:fld>
            <a:endParaRPr lang="it-IT" altLang="en-US"/>
          </a:p>
        </p:txBody>
      </p:sp>
    </p:spTree>
    <p:extLst>
      <p:ext uri="{BB962C8B-B14F-4D97-AF65-F5344CB8AC3E}">
        <p14:creationId xmlns:p14="http://schemas.microsoft.com/office/powerpoint/2010/main" val="120335634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66800" y="1371600"/>
            <a:ext cx="36957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1371600"/>
            <a:ext cx="36957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defRPr>
                <a:effectLst>
                  <a:outerShdw blurRad="38100" dist="38100" dir="2700000" algn="tl">
                    <a:srgbClr val="C0C0C0"/>
                  </a:outerShdw>
                </a:effectLst>
                <a:ea typeface="ＭＳ Ｐゴシック" charset="-128"/>
              </a:defRPr>
            </a:lvl1pPr>
          </a:lstStyle>
          <a:p>
            <a:pPr>
              <a:defRPr/>
            </a:pPr>
            <a:r>
              <a:rPr lang="en-US" altLang="en-US"/>
              <a:t>© Lethbridge/Laganière 2005</a:t>
            </a:r>
          </a:p>
        </p:txBody>
      </p:sp>
      <p:sp>
        <p:nvSpPr>
          <p:cNvPr id="6" name="Rectangle 6"/>
          <p:cNvSpPr>
            <a:spLocks noGrp="1" noChangeArrowheads="1"/>
          </p:cNvSpPr>
          <p:nvPr>
            <p:ph type="ftr" sz="quarter" idx="11"/>
          </p:nvPr>
        </p:nvSpPr>
        <p:spPr/>
        <p:txBody>
          <a:bodyPr/>
          <a:lstStyle>
            <a:lvl1pPr>
              <a:defRPr/>
            </a:lvl1pPr>
          </a:lstStyle>
          <a:p>
            <a:pPr>
              <a:defRPr/>
            </a:pPr>
            <a:r>
              <a:rPr lang="en-US" altLang="en-US"/>
              <a:t>Chapter 9: Architecting and designing software</a:t>
            </a:r>
          </a:p>
        </p:txBody>
      </p:sp>
      <p:sp>
        <p:nvSpPr>
          <p:cNvPr id="7" name="Rectangle 7"/>
          <p:cNvSpPr>
            <a:spLocks noGrp="1" noChangeArrowheads="1"/>
          </p:cNvSpPr>
          <p:nvPr>
            <p:ph type="sldNum" sz="quarter" idx="12"/>
          </p:nvPr>
        </p:nvSpPr>
        <p:spPr/>
        <p:txBody>
          <a:bodyPr/>
          <a:lstStyle>
            <a:lvl1pPr>
              <a:defRPr/>
            </a:lvl1pPr>
          </a:lstStyle>
          <a:p>
            <a:pPr>
              <a:defRPr/>
            </a:pPr>
            <a:fld id="{810C0955-7A10-F544-8BC5-E79012D12AF9}" type="slidenum">
              <a:rPr lang="en-US" altLang="en-US"/>
              <a:pPr>
                <a:defRPr/>
              </a:pPr>
              <a:t>‹#›</a:t>
            </a:fld>
            <a:endParaRPr lang="en-US" altLang="en-US"/>
          </a:p>
        </p:txBody>
      </p:sp>
    </p:spTree>
    <p:extLst>
      <p:ext uri="{BB962C8B-B14F-4D97-AF65-F5344CB8AC3E}">
        <p14:creationId xmlns:p14="http://schemas.microsoft.com/office/powerpoint/2010/main" val="1234226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p:spPr>
        <p:txBody>
          <a:bodyPr>
            <a:noAutofit/>
          </a:bodyPr>
          <a:lstStyle>
            <a:lvl1pPr algn="ctr">
              <a:defRPr sz="3800" b="0" i="0">
                <a:latin typeface="+mn-lt"/>
                <a:cs typeface="Arial"/>
              </a:defRPr>
            </a:lvl1pPr>
          </a:lstStyle>
          <a:p>
            <a:r>
              <a:rPr lang="it-IT" dirty="0" smtClean="0"/>
              <a:t>Fare clic per modificare stile</a:t>
            </a:r>
            <a:endParaRPr lang="it-IT" dirty="0"/>
          </a:p>
        </p:txBody>
      </p:sp>
      <p:sp>
        <p:nvSpPr>
          <p:cNvPr id="3" name="Sottotitolo 2"/>
          <p:cNvSpPr>
            <a:spLocks noGrp="1"/>
          </p:cNvSpPr>
          <p:nvPr>
            <p:ph type="subTitle" idx="1"/>
          </p:nvPr>
        </p:nvSpPr>
        <p:spPr>
          <a:xfrm>
            <a:off x="714409" y="4065020"/>
            <a:ext cx="7743791" cy="580834"/>
          </a:xfr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
        <p:nvSpPr>
          <p:cNvPr id="4" name="Segnaposto data 3"/>
          <p:cNvSpPr>
            <a:spLocks noGrp="1"/>
          </p:cNvSpPr>
          <p:nvPr>
            <p:ph type="dt" sz="half" idx="10"/>
          </p:nvPr>
        </p:nvSpPr>
        <p:spPr/>
        <p:txBody>
          <a:bodyPr/>
          <a:lstStyle/>
          <a:p>
            <a:fld id="{73FAAD09-1C82-FD45-B72F-64AF07B0037D}" type="datetimeFigureOut">
              <a:rPr lang="it-IT" smtClean="0"/>
              <a:t>12/10/17</a:t>
            </a:fld>
            <a:endParaRPr lang="it-IT"/>
          </a:p>
        </p:txBody>
      </p:sp>
      <p:sp>
        <p:nvSpPr>
          <p:cNvPr id="6"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177986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olo e contenuto">
    <p:spTree>
      <p:nvGrpSpPr>
        <p:cNvPr id="1" name=""/>
        <p:cNvGrpSpPr/>
        <p:nvPr/>
      </p:nvGrpSpPr>
      <p:grpSpPr>
        <a:xfrm>
          <a:off x="0" y="0"/>
          <a:ext cx="0" cy="0"/>
          <a:chOff x="0" y="0"/>
          <a:chExt cx="0" cy="0"/>
        </a:xfrm>
      </p:grpSpPr>
      <p:sp>
        <p:nvSpPr>
          <p:cNvPr id="3" name="Segnaposto contenuto 2"/>
          <p:cNvSpPr>
            <a:spLocks noGrp="1"/>
          </p:cNvSpPr>
          <p:nvPr>
            <p:ph idx="1"/>
          </p:nvPr>
        </p:nvSpPr>
        <p:spPr>
          <a:xfrm>
            <a:off x="147414" y="1268760"/>
            <a:ext cx="8786813" cy="4680520"/>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
        <p:nvSpPr>
          <p:cNvPr id="4" name="Title 3"/>
          <p:cNvSpPr>
            <a:spLocks noGrp="1"/>
          </p:cNvSpPr>
          <p:nvPr>
            <p:ph type="title"/>
          </p:nvPr>
        </p:nvSpPr>
        <p:spPr/>
        <p:txBody>
          <a:bodyPr/>
          <a:lstStyle/>
          <a:p>
            <a:r>
              <a:rPr lang="en-US" dirty="0" smtClean="0"/>
              <a:t>Click to edit Master title style</a:t>
            </a:r>
            <a:endParaRPr lang="it-IT" dirty="0"/>
          </a:p>
        </p:txBody>
      </p:sp>
      <p:sp>
        <p:nvSpPr>
          <p:cNvPr id="12" name="Segnaposto data 3"/>
          <p:cNvSpPr>
            <a:spLocks noGrp="1"/>
          </p:cNvSpPr>
          <p:nvPr>
            <p:ph type="dt" sz="half" idx="10"/>
          </p:nvPr>
        </p:nvSpPr>
        <p:spPr>
          <a:xfrm>
            <a:off x="685800" y="6337300"/>
            <a:ext cx="3360738" cy="239713"/>
          </a:xfrm>
        </p:spPr>
        <p:txBody>
          <a:bodyPr/>
          <a:lstStyle/>
          <a:p>
            <a:fld id="{73FAAD09-1C82-FD45-B72F-64AF07B0037D}" type="datetimeFigureOut">
              <a:rPr lang="it-IT" smtClean="0"/>
              <a:t>12/10/17</a:t>
            </a:fld>
            <a:endParaRPr lang="it-IT"/>
          </a:p>
        </p:txBody>
      </p:sp>
      <p:sp>
        <p:nvSpPr>
          <p:cNvPr id="13"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97970878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1B1625E7-A0C6-CE42-A3E8-6094708A5C26}" type="slidenum">
              <a:rPr lang="it-IT" altLang="en-US"/>
              <a:pPr>
                <a:defRPr/>
              </a:pPr>
              <a:t>‹#›</a:t>
            </a:fld>
            <a:endParaRPr lang="it-IT" altLang="en-US"/>
          </a:p>
        </p:txBody>
      </p:sp>
    </p:spTree>
    <p:extLst>
      <p:ext uri="{BB962C8B-B14F-4D97-AF65-F5344CB8AC3E}">
        <p14:creationId xmlns:p14="http://schemas.microsoft.com/office/powerpoint/2010/main" val="42764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A6F3F937-B617-2A42-9F51-7E7C373303A2}" type="slidenum">
              <a:rPr lang="it-IT" altLang="en-US"/>
              <a:pPr>
                <a:defRPr/>
              </a:pPr>
              <a:t>‹#›</a:t>
            </a:fld>
            <a:endParaRPr lang="it-IT" altLang="en-US"/>
          </a:p>
        </p:txBody>
      </p:sp>
    </p:spTree>
    <p:extLst>
      <p:ext uri="{BB962C8B-B14F-4D97-AF65-F5344CB8AC3E}">
        <p14:creationId xmlns:p14="http://schemas.microsoft.com/office/powerpoint/2010/main" val="198729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5734B508-35AB-CA4F-84E9-91F2D41C4D46}" type="slidenum">
              <a:rPr lang="it-IT" altLang="en-US"/>
              <a:pPr>
                <a:defRPr/>
              </a:pPr>
              <a:t>‹#›</a:t>
            </a:fld>
            <a:endParaRPr lang="it-IT" altLang="en-US"/>
          </a:p>
        </p:txBody>
      </p:sp>
    </p:spTree>
    <p:extLst>
      <p:ext uri="{BB962C8B-B14F-4D97-AF65-F5344CB8AC3E}">
        <p14:creationId xmlns:p14="http://schemas.microsoft.com/office/powerpoint/2010/main" val="73782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it-IT"/>
          </a:p>
        </p:txBody>
      </p:sp>
      <p:sp>
        <p:nvSpPr>
          <p:cNvPr id="8"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9" name="Rectangle 7"/>
          <p:cNvSpPr>
            <a:spLocks noGrp="1" noChangeArrowheads="1"/>
          </p:cNvSpPr>
          <p:nvPr>
            <p:ph type="sldNum" sz="quarter" idx="12"/>
          </p:nvPr>
        </p:nvSpPr>
        <p:spPr>
          <a:ln/>
        </p:spPr>
        <p:txBody>
          <a:bodyPr/>
          <a:lstStyle>
            <a:lvl1pPr>
              <a:defRPr/>
            </a:lvl1pPr>
          </a:lstStyle>
          <a:p>
            <a:pPr>
              <a:defRPr/>
            </a:pPr>
            <a:fld id="{CDB761CE-EFCC-3044-A50F-763ABE27296C}" type="slidenum">
              <a:rPr lang="it-IT" altLang="en-US"/>
              <a:pPr>
                <a:defRPr/>
              </a:pPr>
              <a:t>‹#›</a:t>
            </a:fld>
            <a:endParaRPr lang="it-IT" altLang="en-US"/>
          </a:p>
        </p:txBody>
      </p:sp>
    </p:spTree>
    <p:extLst>
      <p:ext uri="{BB962C8B-B14F-4D97-AF65-F5344CB8AC3E}">
        <p14:creationId xmlns:p14="http://schemas.microsoft.com/office/powerpoint/2010/main" val="97957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it-IT"/>
          </a:p>
        </p:txBody>
      </p:sp>
      <p:sp>
        <p:nvSpPr>
          <p:cNvPr id="4"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5" name="Rectangle 7"/>
          <p:cNvSpPr>
            <a:spLocks noGrp="1" noChangeArrowheads="1"/>
          </p:cNvSpPr>
          <p:nvPr>
            <p:ph type="sldNum" sz="quarter" idx="12"/>
          </p:nvPr>
        </p:nvSpPr>
        <p:spPr>
          <a:ln/>
        </p:spPr>
        <p:txBody>
          <a:bodyPr/>
          <a:lstStyle>
            <a:lvl1pPr>
              <a:defRPr/>
            </a:lvl1pPr>
          </a:lstStyle>
          <a:p>
            <a:pPr>
              <a:defRPr/>
            </a:pPr>
            <a:fld id="{9C5A4106-D103-184B-81BF-BA7C88DF8BD2}" type="slidenum">
              <a:rPr lang="it-IT" altLang="en-US"/>
              <a:pPr>
                <a:defRPr/>
              </a:pPr>
              <a:t>‹#›</a:t>
            </a:fld>
            <a:endParaRPr lang="it-IT" altLang="en-US"/>
          </a:p>
        </p:txBody>
      </p:sp>
    </p:spTree>
    <p:extLst>
      <p:ext uri="{BB962C8B-B14F-4D97-AF65-F5344CB8AC3E}">
        <p14:creationId xmlns:p14="http://schemas.microsoft.com/office/powerpoint/2010/main" val="109296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it-IT"/>
          </a:p>
        </p:txBody>
      </p:sp>
      <p:sp>
        <p:nvSpPr>
          <p:cNvPr id="3"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4" name="Rectangle 7"/>
          <p:cNvSpPr>
            <a:spLocks noGrp="1" noChangeArrowheads="1"/>
          </p:cNvSpPr>
          <p:nvPr>
            <p:ph type="sldNum" sz="quarter" idx="12"/>
          </p:nvPr>
        </p:nvSpPr>
        <p:spPr>
          <a:ln/>
        </p:spPr>
        <p:txBody>
          <a:bodyPr/>
          <a:lstStyle>
            <a:lvl1pPr>
              <a:defRPr/>
            </a:lvl1pPr>
          </a:lstStyle>
          <a:p>
            <a:pPr>
              <a:defRPr/>
            </a:pPr>
            <a:fld id="{6A9A30BD-1636-0545-86B9-BCF0C7358B4B}" type="slidenum">
              <a:rPr lang="it-IT" altLang="en-US"/>
              <a:pPr>
                <a:defRPr/>
              </a:pPr>
              <a:t>‹#›</a:t>
            </a:fld>
            <a:endParaRPr lang="it-IT" altLang="en-US"/>
          </a:p>
        </p:txBody>
      </p:sp>
    </p:spTree>
    <p:extLst>
      <p:ext uri="{BB962C8B-B14F-4D97-AF65-F5344CB8AC3E}">
        <p14:creationId xmlns:p14="http://schemas.microsoft.com/office/powerpoint/2010/main" val="206355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DFAE3D2F-A112-F542-A634-F006519CF1CA}" type="slidenum">
              <a:rPr lang="it-IT" altLang="en-US"/>
              <a:pPr>
                <a:defRPr/>
              </a:pPr>
              <a:t>‹#›</a:t>
            </a:fld>
            <a:endParaRPr lang="it-IT" altLang="en-US"/>
          </a:p>
        </p:txBody>
      </p:sp>
    </p:spTree>
    <p:extLst>
      <p:ext uri="{BB962C8B-B14F-4D97-AF65-F5344CB8AC3E}">
        <p14:creationId xmlns:p14="http://schemas.microsoft.com/office/powerpoint/2010/main" val="38618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7EC3130E-167F-4549-8A0E-E21A2E3FCADE}" type="slidenum">
              <a:rPr lang="it-IT" altLang="en-US"/>
              <a:pPr>
                <a:defRPr/>
              </a:pPr>
              <a:t>‹#›</a:t>
            </a:fld>
            <a:endParaRPr lang="it-IT" altLang="en-US"/>
          </a:p>
        </p:txBody>
      </p:sp>
    </p:spTree>
    <p:extLst>
      <p:ext uri="{BB962C8B-B14F-4D97-AF65-F5344CB8AC3E}">
        <p14:creationId xmlns:p14="http://schemas.microsoft.com/office/powerpoint/2010/main" val="98161401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bwMode="auto">
          <a:xfrm>
            <a:off x="1698625" y="1158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685800" y="1238250"/>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9333" name="Rectangle 5"/>
          <p:cNvSpPr>
            <a:spLocks noGrp="1" noChangeArrowheads="1"/>
          </p:cNvSpPr>
          <p:nvPr>
            <p:ph type="dt" sz="half" idx="2"/>
          </p:nvPr>
        </p:nvSpPr>
        <p:spPr bwMode="auto">
          <a:xfrm>
            <a:off x="685800" y="6337300"/>
            <a:ext cx="3360738" cy="239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1pPr>
          </a:lstStyle>
          <a:p>
            <a:pPr>
              <a:defRPr/>
            </a:pPr>
            <a:endParaRPr lang="it-IT"/>
          </a:p>
        </p:txBody>
      </p:sp>
      <p:sp>
        <p:nvSpPr>
          <p:cNvPr id="99334" name="Rectangle 6"/>
          <p:cNvSpPr>
            <a:spLocks noGrp="1" noChangeArrowheads="1"/>
          </p:cNvSpPr>
          <p:nvPr>
            <p:ph type="ftr" sz="quarter" idx="3"/>
          </p:nvPr>
        </p:nvSpPr>
        <p:spPr bwMode="auto">
          <a:xfrm>
            <a:off x="5106988" y="6337300"/>
            <a:ext cx="33591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lang="it-IT" sz="1200" b="1" smtClean="0">
                <a:effectLst/>
              </a:defRPr>
            </a:lvl1pPr>
          </a:lstStyle>
          <a:p>
            <a:r>
              <a:rPr lang="it-IT" dirty="0" err="1" smtClean="0"/>
              <a:t>Foundations</a:t>
            </a:r>
            <a:r>
              <a:rPr lang="it-IT" dirty="0" smtClean="0"/>
              <a:t> of </a:t>
            </a:r>
            <a:r>
              <a:rPr lang="it-IT" dirty="0" err="1" smtClean="0"/>
              <a:t>Complex</a:t>
            </a:r>
            <a:r>
              <a:rPr lang="it-IT" dirty="0" smtClean="0"/>
              <a:t> Software </a:t>
            </a:r>
            <a:r>
              <a:rPr lang="it-IT" dirty="0" err="1" smtClean="0"/>
              <a:t>Architectures</a:t>
            </a:r>
            <a:r>
              <a:rPr lang="it-IT" dirty="0" smtClean="0"/>
              <a:t> and </a:t>
            </a:r>
            <a:r>
              <a:rPr lang="it-IT" dirty="0" err="1" smtClean="0"/>
              <a:t>Styles</a:t>
            </a:r>
            <a:endParaRPr lang="it-IT" dirty="0"/>
          </a:p>
        </p:txBody>
      </p:sp>
      <p:sp>
        <p:nvSpPr>
          <p:cNvPr id="99335" name="Rectangle 7"/>
          <p:cNvSpPr>
            <a:spLocks noGrp="1" noChangeArrowheads="1"/>
          </p:cNvSpPr>
          <p:nvPr>
            <p:ph type="sldNum" sz="quarter" idx="4"/>
          </p:nvPr>
        </p:nvSpPr>
        <p:spPr bwMode="auto">
          <a:xfrm>
            <a:off x="4089400" y="6337300"/>
            <a:ext cx="965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66"/>
                </a:solidFill>
                <a:effectLst>
                  <a:outerShdw blurRad="38100" dist="38100" dir="2700000" algn="tl">
                    <a:srgbClr val="C0C0C0"/>
                  </a:outerShdw>
                </a:effectLst>
                <a:latin typeface="Trebuchet MS" charset="0"/>
              </a:defRPr>
            </a:lvl1pPr>
          </a:lstStyle>
          <a:p>
            <a:pPr>
              <a:defRPr/>
            </a:pPr>
            <a:fld id="{808BC07A-BBD9-8C4F-BDD9-7C85A0AE3694}" type="slidenum">
              <a:rPr lang="it-IT" altLang="en-US"/>
              <a:pPr>
                <a:defRPr/>
              </a:pPr>
              <a:t>‹#›</a:t>
            </a:fld>
            <a:endParaRPr lang="it-IT" altLang="en-US"/>
          </a:p>
        </p:txBody>
      </p:sp>
      <p:sp>
        <p:nvSpPr>
          <p:cNvPr id="1032" name="Line 8"/>
          <p:cNvSpPr>
            <a:spLocks noChangeShapeType="1"/>
          </p:cNvSpPr>
          <p:nvPr/>
        </p:nvSpPr>
        <p:spPr bwMode="auto">
          <a:xfrm>
            <a:off x="685800" y="6248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9"/>
          <p:cNvSpPr>
            <a:spLocks noChangeShapeType="1"/>
          </p:cNvSpPr>
          <p:nvPr/>
        </p:nvSpPr>
        <p:spPr bwMode="auto">
          <a:xfrm>
            <a:off x="685800" y="10541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8"/>
          <a:stretch>
            <a:fillRect/>
          </a:stretch>
        </p:blipFill>
        <p:spPr>
          <a:xfrm>
            <a:off x="7740125" y="0"/>
            <a:ext cx="1403875" cy="1007128"/>
          </a:xfrm>
          <a:prstGeom prst="rect">
            <a:avLst/>
          </a:prstGeom>
        </p:spPr>
      </p:pic>
    </p:spTree>
  </p:cSld>
  <p:clrMap bg1="lt1" tx1="dk1" bg2="lt2" tx2="dk2" accent1="accent1" accent2="accent2" accent3="accent3" accent4="accent4" accent5="accent5" accent6="accent6" hlink="hlink" folHlink="folHlink"/>
  <p:sldLayoutIdLst>
    <p:sldLayoutId id="2147483906"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7" r:id="rId14"/>
    <p:sldLayoutId id="2147483908" r:id="rId15"/>
    <p:sldLayoutId id="2147483909" r:id="rId16"/>
  </p:sldLayoutIdLst>
  <p:hf hdr="0" dt="0"/>
  <p:txStyles>
    <p:title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SzPct val="60000"/>
        <a:buFont typeface="Wingdings" charset="2"/>
        <a:buBlip>
          <a:blip r:embed="rId19"/>
        </a:buBlip>
        <a:defRPr sz="24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5000"/>
        <a:buBlip>
          <a:blip r:embed="rId20"/>
        </a:buBlip>
        <a:defRPr sz="2200">
          <a:solidFill>
            <a:schemeClr val="tx2"/>
          </a:solidFill>
          <a:latin typeface="+mn-lt"/>
          <a:ea typeface="ＭＳ Ｐゴシック" charset="0"/>
        </a:defRPr>
      </a:lvl2pPr>
      <a:lvl3pPr marL="1143000" indent="-228600" algn="l" rtl="0" eaLnBrk="0" fontAlgn="base" hangingPunct="0">
        <a:spcBef>
          <a:spcPct val="20000"/>
        </a:spcBef>
        <a:spcAft>
          <a:spcPct val="0"/>
        </a:spcAft>
        <a:buSzPct val="70000"/>
        <a:buBlip>
          <a:blip r:embed="rId21"/>
        </a:buBlip>
        <a:defRPr sz="2000">
          <a:solidFill>
            <a:schemeClr val="tx2"/>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2"/>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2"/>
          </a:solidFill>
          <a:latin typeface="+mn-lt"/>
          <a:ea typeface="ＭＳ Ｐゴシック" charset="0"/>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UniMoSA" TargetMode="External"/><Relationship Id="rId3" Type="http://schemas.openxmlformats.org/officeDocument/2006/relationships/image" Target="../media/image3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7.xml.rels><?xml version="1.0" encoding="UTF-8" standalone="yes"?>
<Relationships xmlns="http://schemas.openxmlformats.org/package/2006/relationships"><Relationship Id="rId3" Type="http://schemas.openxmlformats.org/officeDocument/2006/relationships/hyperlink" Target="https://readwrite.com/2013/09/30/understanding-github-a-journey-for-beginners-part-1/" TargetMode="External"/><Relationship Id="rId4" Type="http://schemas.openxmlformats.org/officeDocument/2006/relationships/hyperlink" Target="http://blog.udacity.com/2015/06/a-beginners-git-github-tutorial.html"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09.xml.rels><?xml version="1.0" encoding="UTF-8" standalone="yes"?>
<Relationships xmlns="http://schemas.openxmlformats.org/package/2006/relationships"><Relationship Id="rId11" Type="http://schemas.openxmlformats.org/officeDocument/2006/relationships/hyperlink" Target="http://neilernst.net/2012/04/26/using-github-for-3rd-year-software-engineering/" TargetMode="External"/><Relationship Id="rId12" Type="http://schemas.openxmlformats.org/officeDocument/2006/relationships/hyperlink" Target="http://neilernst.net/2013/01/25/teaching-advanced-software-engineering/" TargetMode="External"/><Relationship Id="rId1" Type="http://schemas.openxmlformats.org/officeDocument/2006/relationships/slideLayout" Target="../slideLayouts/slideLayout2.xml"/><Relationship Id="rId2" Type="http://schemas.openxmlformats.org/officeDocument/2006/relationships/hyperlink" Target="http://zachholman.com/talk/how-github-uses-github-to-build-github/" TargetMode="External"/><Relationship Id="rId3" Type="http://schemas.openxmlformats.org/officeDocument/2006/relationships/hyperlink" Target="http://www.viewpoints-and-perspectives.info/" TargetMode="External"/><Relationship Id="rId4" Type="http://schemas.openxmlformats.org/officeDocument/2006/relationships/hyperlink" Target="http://www.gousios.gr/bibliography/SG09.html" TargetMode="External"/><Relationship Id="rId5" Type="http://schemas.openxmlformats.org/officeDocument/2006/relationships/hyperlink" Target="http://aosabook.org/" TargetMode="External"/><Relationship Id="rId6" Type="http://schemas.openxmlformats.org/officeDocument/2006/relationships/hyperlink" Target="https://en.wikipedia.org/wiki/Software_architecture" TargetMode="External"/><Relationship Id="rId7" Type="http://schemas.openxmlformats.org/officeDocument/2006/relationships/hyperlink" Target="http://www.ifip.org/bulletin/bulltcs/memtc02.htm%23wg210" TargetMode="External"/><Relationship Id="rId8" Type="http://schemas.openxmlformats.org/officeDocument/2006/relationships/hyperlink" Target="http://repository.tudelft.nl/view/ir/uuid:6b65c5f5-398c-4a41-8806-31c638b1891c/" TargetMode="External"/><Relationship Id="rId9" Type="http://schemas.openxmlformats.org/officeDocument/2006/relationships/hyperlink" Target="http://scholar.google.com/citations?view_op=view_citation&amp;hl=en&amp;user=4YAdfEsAAAAJ&amp;cstart=100&amp;pagesize=100&amp;citation_for_view=4YAdfEsAAAAJ:M05iB0D1s5AC" TargetMode="External"/><Relationship Id="rId10" Type="http://schemas.openxmlformats.org/officeDocument/2006/relationships/hyperlink" Target="http://neilernst.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hyperlink" Target="https://www.chromium.org/developers/design-documents/multi-process-architecture"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err="1" smtClean="0">
                <a:effectLst>
                  <a:outerShdw blurRad="38100" dist="38100" dir="2700000" algn="tl">
                    <a:srgbClr val="DDDDDD"/>
                  </a:outerShdw>
                </a:effectLst>
              </a:rPr>
              <a:t>Damian.tamburri@unimol.it</a:t>
            </a:r>
            <a:endParaRPr lang="it-IT" dirty="0" smtClean="0">
              <a:effectLst>
                <a:outerShdw blurRad="38100" dist="38100" dir="2700000" algn="tl">
                  <a:srgbClr val="DDDDDD"/>
                </a:outerShdw>
              </a:effectLst>
            </a:endParaRP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smtClean="0">
              <a:solidFill>
                <a:srgbClr val="003366"/>
              </a:solidFill>
              <a:latin typeface="Trebuchet MS"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And finally... Lectures overview!</a:t>
            </a:r>
            <a:endParaRPr lang="en-CA" dirty="0"/>
          </a:p>
        </p:txBody>
      </p:sp>
      <p:sp>
        <p:nvSpPr>
          <p:cNvPr id="4" name="Footer Placeholder 3"/>
          <p:cNvSpPr>
            <a:spLocks noGrp="1"/>
          </p:cNvSpPr>
          <p:nvPr>
            <p:ph type="ftr" sz="quarter" idx="11"/>
          </p:nvPr>
        </p:nvSpPr>
        <p:spPr/>
        <p:txBody>
          <a:bodyPr/>
          <a:lstStyle/>
          <a:p>
            <a:pPr>
              <a:defRPr/>
            </a:pPr>
            <a:r>
              <a:rPr lang="it-IT" altLang="en-US" dirty="0" smtClean="0"/>
              <a:t>Design and software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a:t>
            </a:fld>
            <a:endParaRPr lang="it-IT" altLang="en-US"/>
          </a:p>
        </p:txBody>
      </p:sp>
      <p:graphicFrame>
        <p:nvGraphicFramePr>
          <p:cNvPr id="3" name="Table 2"/>
          <p:cNvGraphicFramePr>
            <a:graphicFrameLocks noGrp="1"/>
          </p:cNvGraphicFramePr>
          <p:nvPr>
            <p:extLst>
              <p:ext uri="{D42A27DB-BD31-4B8C-83A1-F6EECF244321}">
                <p14:modId xmlns:p14="http://schemas.microsoft.com/office/powerpoint/2010/main" val="3845672333"/>
              </p:ext>
            </p:extLst>
          </p:nvPr>
        </p:nvGraphicFramePr>
        <p:xfrm>
          <a:off x="803442" y="1104886"/>
          <a:ext cx="7558325" cy="4605345"/>
        </p:xfrm>
        <a:graphic>
          <a:graphicData uri="http://schemas.openxmlformats.org/drawingml/2006/table">
            <a:tbl>
              <a:tblPr/>
              <a:tblGrid>
                <a:gridCol w="311009"/>
                <a:gridCol w="425375"/>
                <a:gridCol w="6821941"/>
              </a:tblGrid>
              <a:tr h="637701">
                <a:tc>
                  <a:txBody>
                    <a:bodyPr/>
                    <a:lstStyle/>
                    <a:p>
                      <a:pPr algn="l" fontAlgn="b"/>
                      <a:r>
                        <a:rPr lang="ru-RU" sz="1400" b="0" i="0" u="none" strike="noStrike" dirty="0">
                          <a:solidFill>
                            <a:srgbClr val="000000"/>
                          </a:solidFill>
                          <a:effectLst/>
                          <a:latin typeface="Calibri"/>
                        </a:rPr>
                        <a:t>L1 </a:t>
                      </a:r>
                    </a:p>
                  </a:txBody>
                  <a:tcPr marL="0" marR="0" marT="0"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Fundamental Concepts, the role of SA, Relations between RE and SAs, Design concepts and Design Principles; </a:t>
                      </a:r>
                      <a:r>
                        <a:rPr lang="en-US" sz="1400" b="1" i="0" u="none" strike="noStrike" dirty="0">
                          <a:solidFill>
                            <a:srgbClr val="000000"/>
                          </a:solidFill>
                          <a:effectLst/>
                          <a:latin typeface="Calibri"/>
                        </a:rPr>
                        <a:t>Project assignment overview and challenge the students;</a:t>
                      </a:r>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r>
              <a:tr h="340525">
                <a:tc>
                  <a:txBody>
                    <a:bodyPr/>
                    <a:lstStyle/>
                    <a:p>
                      <a:pPr algn="l" fontAlgn="b"/>
                      <a:r>
                        <a:rPr lang="is-IS" sz="1400" b="0" i="0" u="none" strike="noStrike">
                          <a:solidFill>
                            <a:srgbClr val="000000"/>
                          </a:solidFill>
                          <a:effectLst/>
                          <a:latin typeface="Calibri"/>
                        </a:rPr>
                        <a:t>L2</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000000"/>
                        </a:solidFill>
                        <a:effectLst/>
                        <a:latin typeface="Calibri"/>
                      </a:endParaRPr>
                    </a:p>
                    <a:p>
                      <a:pPr algn="l" fontAlgn="b"/>
                      <a:r>
                        <a:rPr lang="en-US" sz="1400" b="0" i="0" u="none" strike="noStrike" dirty="0" smtClean="0">
                          <a:solidFill>
                            <a:srgbClr val="000000"/>
                          </a:solidFill>
                          <a:effectLst/>
                          <a:latin typeface="Calibri"/>
                        </a:rPr>
                        <a:t>Fundamentals </a:t>
                      </a:r>
                      <a:r>
                        <a:rPr lang="en-US" sz="1400" b="0" i="0" u="none" strike="noStrike" dirty="0">
                          <a:solidFill>
                            <a:srgbClr val="000000"/>
                          </a:solidFill>
                          <a:effectLst/>
                          <a:latin typeface="Calibri"/>
                        </a:rPr>
                        <a:t>of Design, Architecture Decision-Making, Design Decisions, Trade-Off analysis, architecting the </a:t>
                      </a:r>
                      <a:r>
                        <a:rPr lang="en-US" sz="1400" b="0" i="0" u="none" strike="noStrike" dirty="0" err="1">
                          <a:solidFill>
                            <a:srgbClr val="000000"/>
                          </a:solidFill>
                          <a:effectLst/>
                          <a:latin typeface="Calibri"/>
                        </a:rPr>
                        <a:t>organisation</a:t>
                      </a:r>
                      <a:r>
                        <a:rPr lang="en-US" sz="1400" b="0" i="0" u="none" strike="noStrike" dirty="0">
                          <a:solidFill>
                            <a:srgbClr val="000000"/>
                          </a:solidFill>
                          <a:effectLst/>
                          <a:latin typeface="Calibri"/>
                        </a:rPr>
                        <a:t> vs. </a:t>
                      </a:r>
                      <a:r>
                        <a:rPr lang="en-US" sz="1400" b="0" i="0" u="none" strike="noStrike" dirty="0" err="1">
                          <a:solidFill>
                            <a:srgbClr val="000000"/>
                          </a:solidFill>
                          <a:effectLst/>
                          <a:latin typeface="Calibri"/>
                        </a:rPr>
                        <a:t>organising</a:t>
                      </a:r>
                      <a:r>
                        <a:rPr lang="en-US" sz="1400" b="0" i="0" u="none" strike="noStrike" dirty="0">
                          <a:solidFill>
                            <a:srgbClr val="000000"/>
                          </a:solidFill>
                          <a:effectLst/>
                          <a:latin typeface="Calibri"/>
                        </a:rPr>
                        <a:t> the architecture</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L3</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000000"/>
                        </a:solidFill>
                        <a:effectLst/>
                        <a:latin typeface="Calibri"/>
                      </a:endParaRPr>
                    </a:p>
                    <a:p>
                      <a:pPr algn="l" fontAlgn="b"/>
                      <a:r>
                        <a:rPr lang="en-US" sz="1400" b="0" i="0" u="none" strike="noStrike" dirty="0" smtClean="0">
                          <a:solidFill>
                            <a:srgbClr val="000000"/>
                          </a:solidFill>
                          <a:effectLst/>
                          <a:latin typeface="Calibri"/>
                        </a:rPr>
                        <a:t>Architecture </a:t>
                      </a:r>
                      <a:r>
                        <a:rPr lang="en-US" sz="1400" b="0" i="0" u="none" strike="noStrike" dirty="0">
                          <a:solidFill>
                            <a:srgbClr val="000000"/>
                          </a:solidFill>
                          <a:effectLst/>
                          <a:latin typeface="Calibri"/>
                        </a:rPr>
                        <a:t>Design Description using formal, semi-formal, and informal languages: UML &amp; ISO/IEC 42010</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L4</a:t>
                      </a:r>
                    </a:p>
                  </a:txBody>
                  <a:tcPr marL="0" marR="0" marT="0"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Architecture Design Description using formal, semi-formal, and informal languages: ADLs</a:t>
                      </a:r>
                    </a:p>
                  </a:txBody>
                  <a:tcPr marL="0" marR="0" marT="0" marB="0" anchor="b">
                    <a:lnL>
                      <a:noFill/>
                    </a:lnL>
                    <a:lnR>
                      <a:noFill/>
                    </a:lnR>
                    <a:lnT>
                      <a:noFill/>
                    </a:lnT>
                    <a:lnB>
                      <a:noFill/>
                    </a:lnB>
                  </a:tcPr>
                </a:tc>
              </a:tr>
              <a:tr h="340525">
                <a:tc>
                  <a:txBody>
                    <a:bodyPr/>
                    <a:lstStyle/>
                    <a:p>
                      <a:pPr algn="l" fontAlgn="b"/>
                      <a:r>
                        <a:rPr lang="en-US" sz="1400" b="0" i="0" u="none" strike="noStrike" dirty="0" smtClean="0">
                          <a:solidFill>
                            <a:srgbClr val="000000"/>
                          </a:solidFill>
                          <a:effectLst/>
                          <a:latin typeface="Calibri"/>
                        </a:rPr>
                        <a:t>L5</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000000"/>
                        </a:solidFill>
                        <a:effectLst/>
                        <a:latin typeface="Calibri"/>
                      </a:endParaRPr>
                    </a:p>
                    <a:p>
                      <a:pPr algn="l" fontAlgn="b"/>
                      <a:r>
                        <a:rPr lang="en-US" sz="1400" b="0" i="0" u="none" strike="noStrike" dirty="0" smtClean="0">
                          <a:solidFill>
                            <a:srgbClr val="000000"/>
                          </a:solidFill>
                          <a:effectLst/>
                          <a:latin typeface="Calibri"/>
                        </a:rPr>
                        <a:t>Complex </a:t>
                      </a:r>
                      <a:r>
                        <a:rPr lang="en-US" sz="1400" b="0" i="0" u="none" strike="noStrike" dirty="0">
                          <a:solidFill>
                            <a:srgbClr val="000000"/>
                          </a:solidFill>
                          <a:effectLst/>
                          <a:latin typeface="Calibri"/>
                        </a:rPr>
                        <a:t>Software Architecture Styles: intro &amp; key concepts, overview of basic styles and </a:t>
                      </a:r>
                      <a:r>
                        <a:rPr lang="en-US" sz="1400" b="0" i="0" u="none" strike="noStrike" dirty="0" smtClean="0">
                          <a:solidFill>
                            <a:srgbClr val="000000"/>
                          </a:solidFill>
                          <a:effectLst/>
                          <a:latin typeface="Calibri"/>
                        </a:rPr>
                        <a:t>Examples</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r>
              <a:tr h="550032">
                <a:tc>
                  <a:txBody>
                    <a:bodyPr/>
                    <a:lstStyle/>
                    <a:p>
                      <a:pPr algn="l" fontAlgn="b"/>
                      <a:r>
                        <a:rPr lang="en-US" sz="1400" b="0" i="0" u="none" strike="noStrike" dirty="0" smtClean="0">
                          <a:solidFill>
                            <a:srgbClr val="000000"/>
                          </a:solidFill>
                          <a:effectLst/>
                          <a:latin typeface="Calibri"/>
                        </a:rPr>
                        <a:t>L6</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a:rPr>
                        <a:t>Initial Project Revision - preliminary insights over chosen open-source software </a:t>
                      </a:r>
                      <a:r>
                        <a:rPr lang="en-US" sz="1400" b="1" i="0" u="none" strike="noStrike" dirty="0" smtClean="0">
                          <a:solidFill>
                            <a:srgbClr val="000000"/>
                          </a:solidFill>
                          <a:effectLst/>
                          <a:latin typeface="Calibri"/>
                        </a:rPr>
                        <a:t>architecture!</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L7</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Complex Software Architecture Styles: introduction to Cloud Computing and cloud computing styles</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L8</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Complex Software Architecture Styles: cloud orchestration concepts, microservices, </a:t>
                      </a:r>
                      <a:r>
                        <a:rPr lang="en-US" sz="1400" b="0" i="0" u="none" strike="noStrike" dirty="0" err="1">
                          <a:solidFill>
                            <a:srgbClr val="000000"/>
                          </a:solidFill>
                          <a:effectLst/>
                          <a:latin typeface="Calibri"/>
                        </a:rPr>
                        <a:t>containerisation</a:t>
                      </a:r>
                      <a:r>
                        <a:rPr lang="en-US" sz="1400" b="0" i="0" u="none" strike="noStrike" dirty="0">
                          <a:solidFill>
                            <a:srgbClr val="000000"/>
                          </a:solidFill>
                          <a:effectLst/>
                          <a:latin typeface="Calibri"/>
                        </a:rPr>
                        <a:t>, and the TOSCA standard</a:t>
                      </a:r>
                    </a:p>
                  </a:txBody>
                  <a:tcPr marL="0" marR="0" marT="0" marB="0" anchor="b">
                    <a:lnL>
                      <a:noFill/>
                    </a:lnL>
                    <a:lnR>
                      <a:noFill/>
                    </a:lnR>
                    <a:lnT>
                      <a:noFill/>
                    </a:lnT>
                    <a:lnB>
                      <a:noFill/>
                    </a:lnB>
                  </a:tcPr>
                </a:tc>
              </a:tr>
            </a:tbl>
          </a:graphicData>
        </a:graphic>
      </p:graphicFrame>
    </p:spTree>
    <p:extLst>
      <p:ext uri="{BB962C8B-B14F-4D97-AF65-F5344CB8AC3E}">
        <p14:creationId xmlns:p14="http://schemas.microsoft.com/office/powerpoint/2010/main" val="410355207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978" y="115888"/>
            <a:ext cx="6742135" cy="838200"/>
          </a:xfrm>
        </p:spPr>
        <p:txBody>
          <a:bodyPr/>
          <a:lstStyle/>
          <a:p>
            <a:r>
              <a:rPr lang="en-CA" dirty="0" smtClean="0"/>
              <a:t>But, before we leave...</a:t>
            </a:r>
            <a:r>
              <a:rPr lang="en-CA" dirty="0"/>
              <a:t> Project Assignment</a:t>
            </a:r>
            <a:r>
              <a:rPr lang="en-CA" dirty="0" smtClean="0"/>
              <a:t>!</a:t>
            </a:r>
            <a:endParaRPr lang="en-CA" dirty="0"/>
          </a:p>
        </p:txBody>
      </p:sp>
      <p:sp>
        <p:nvSpPr>
          <p:cNvPr id="3" name="Content Placeholder 2"/>
          <p:cNvSpPr>
            <a:spLocks noGrp="1"/>
          </p:cNvSpPr>
          <p:nvPr>
            <p:ph idx="1"/>
          </p:nvPr>
        </p:nvSpPr>
        <p:spPr>
          <a:xfrm>
            <a:off x="440597" y="1173460"/>
            <a:ext cx="8513882" cy="4781550"/>
          </a:xfrm>
        </p:spPr>
        <p:txBody>
          <a:bodyPr/>
          <a:lstStyle/>
          <a:p>
            <a:pPr lvl="1"/>
            <a:r>
              <a:rPr lang="en-CA" dirty="0" smtClean="0"/>
              <a:t>Arrange into groups of 2-</a:t>
            </a:r>
            <a:r>
              <a:rPr lang="en-CA" dirty="0" smtClean="0"/>
              <a:t>3;</a:t>
            </a:r>
            <a:endParaRPr lang="en-CA" dirty="0" smtClean="0"/>
          </a:p>
          <a:p>
            <a:pPr lvl="1"/>
            <a:r>
              <a:rPr lang="en-CA" dirty="0" smtClean="0"/>
              <a:t>Create (or use) your own GitHub ID to bootstrap your project on GitHub;</a:t>
            </a:r>
          </a:p>
          <a:p>
            <a:pPr lvl="1"/>
            <a:r>
              <a:rPr lang="en-CA" dirty="0" smtClean="0"/>
              <a:t>Choose an open-source project, either from my list or choose your own (and elaborate/document the choice);</a:t>
            </a:r>
          </a:p>
          <a:p>
            <a:pPr lvl="1"/>
            <a:r>
              <a:rPr lang="en-CA" dirty="0" smtClean="0"/>
              <a:t>For the next 2.5 weeks you will need to:</a:t>
            </a:r>
          </a:p>
          <a:p>
            <a:pPr lvl="2"/>
            <a:r>
              <a:rPr lang="en-CA" dirty="0" smtClean="0"/>
              <a:t>Spend (at least) 60 minutes per week (&gt;=150 </a:t>
            </a:r>
            <a:r>
              <a:rPr lang="en-CA" dirty="0" err="1" smtClean="0"/>
              <a:t>mins</a:t>
            </a:r>
            <a:r>
              <a:rPr lang="en-CA" dirty="0" smtClean="0"/>
              <a:t>, in total) studying the open-source project and the community around;</a:t>
            </a:r>
          </a:p>
          <a:p>
            <a:pPr lvl="2"/>
            <a:r>
              <a:rPr lang="en-CA" dirty="0" smtClean="0"/>
              <a:t>Find out:</a:t>
            </a:r>
          </a:p>
          <a:p>
            <a:pPr marL="1714500" lvl="3" indent="-342900">
              <a:buFont typeface="+mj-lt"/>
              <a:buAutoNum type="alphaLcPeriod"/>
            </a:pPr>
            <a:r>
              <a:rPr lang="en-CA" dirty="0" smtClean="0">
                <a:solidFill>
                  <a:srgbClr val="000000"/>
                </a:solidFill>
                <a:latin typeface="Arial"/>
                <a:ea typeface="Lucida Grande"/>
                <a:cs typeface="Arial"/>
              </a:rPr>
              <a:t>the </a:t>
            </a:r>
            <a:r>
              <a:rPr lang="en-CA" dirty="0">
                <a:solidFill>
                  <a:srgbClr val="000000"/>
                </a:solidFill>
                <a:latin typeface="Arial"/>
                <a:ea typeface="Lucida Grande"/>
                <a:cs typeface="Arial"/>
              </a:rPr>
              <a:t>architecture </a:t>
            </a:r>
            <a:r>
              <a:rPr lang="en-CA" dirty="0" smtClean="0">
                <a:solidFill>
                  <a:srgbClr val="000000"/>
                </a:solidFill>
                <a:latin typeface="Arial"/>
                <a:ea typeface="Lucida Grande"/>
                <a:cs typeface="Arial"/>
              </a:rPr>
              <a:t>structures/elements of the product</a:t>
            </a:r>
            <a:r>
              <a:rPr lang="en-CA" dirty="0">
                <a:solidFill>
                  <a:srgbClr val="000000"/>
                </a:solidFill>
                <a:latin typeface="Arial"/>
                <a:ea typeface="Lucida Grande"/>
                <a:cs typeface="Arial"/>
              </a:rPr>
              <a:t>; </a:t>
            </a:r>
            <a:endParaRPr lang="en-CA" dirty="0" smtClean="0">
              <a:solidFill>
                <a:srgbClr val="000000"/>
              </a:solidFill>
              <a:latin typeface="Arial"/>
              <a:ea typeface="Lucida Grande"/>
              <a:cs typeface="Arial"/>
            </a:endParaRPr>
          </a:p>
          <a:p>
            <a:pPr marL="1714500" lvl="3" indent="-342900">
              <a:buFont typeface="+mj-lt"/>
              <a:buAutoNum type="alphaLcPeriod"/>
            </a:pPr>
            <a:r>
              <a:rPr lang="en-CA" dirty="0" smtClean="0">
                <a:solidFill>
                  <a:srgbClr val="000000"/>
                </a:solidFill>
                <a:latin typeface="Arial"/>
                <a:ea typeface="Lucida Grande"/>
                <a:cs typeface="Arial"/>
              </a:rPr>
              <a:t>the organisational </a:t>
            </a:r>
            <a:r>
              <a:rPr lang="en-CA" dirty="0">
                <a:solidFill>
                  <a:srgbClr val="000000"/>
                </a:solidFill>
                <a:latin typeface="Arial"/>
                <a:ea typeface="Lucida Grande"/>
                <a:cs typeface="Arial"/>
              </a:rPr>
              <a:t>structure of the </a:t>
            </a:r>
            <a:r>
              <a:rPr lang="en-CA" dirty="0" smtClean="0">
                <a:solidFill>
                  <a:srgbClr val="000000"/>
                </a:solidFill>
                <a:latin typeface="Arial"/>
                <a:ea typeface="Lucida Grande"/>
                <a:cs typeface="Arial"/>
              </a:rPr>
              <a:t>community;</a:t>
            </a:r>
          </a:p>
          <a:p>
            <a:pPr marL="1714500" lvl="3" indent="-342900">
              <a:buFont typeface="+mj-lt"/>
              <a:buAutoNum type="alphaLcPeriod"/>
            </a:pPr>
            <a:r>
              <a:rPr lang="en-CA" dirty="0" smtClean="0">
                <a:solidFill>
                  <a:srgbClr val="000000"/>
                </a:solidFill>
                <a:latin typeface="Arial"/>
                <a:ea typeface="Lucida Grande"/>
                <a:cs typeface="Arial"/>
              </a:rPr>
              <a:t>the </a:t>
            </a:r>
            <a:r>
              <a:rPr lang="en-CA" dirty="0">
                <a:solidFill>
                  <a:srgbClr val="000000"/>
                </a:solidFill>
                <a:latin typeface="Arial"/>
                <a:ea typeface="Lucida Grande"/>
                <a:cs typeface="Arial"/>
              </a:rPr>
              <a:t>properties and visible features of the architecture; </a:t>
            </a:r>
            <a:endParaRPr lang="en-CA" dirty="0" smtClean="0">
              <a:solidFill>
                <a:srgbClr val="000000"/>
              </a:solidFill>
              <a:latin typeface="Arial"/>
              <a:ea typeface="Lucida Grande"/>
              <a:cs typeface="Arial"/>
            </a:endParaRPr>
          </a:p>
          <a:p>
            <a:pPr marL="1714500" lvl="3" indent="-342900">
              <a:buFont typeface="+mj-lt"/>
              <a:buAutoNum type="alphaLcPeriod"/>
            </a:pPr>
            <a:r>
              <a:rPr lang="en-CA" dirty="0" smtClean="0">
                <a:solidFill>
                  <a:srgbClr val="000000"/>
                </a:solidFill>
                <a:latin typeface="Arial"/>
                <a:ea typeface="Lucida Grande"/>
                <a:cs typeface="Arial"/>
              </a:rPr>
              <a:t>the </a:t>
            </a:r>
            <a:r>
              <a:rPr lang="en-CA" dirty="0">
                <a:solidFill>
                  <a:srgbClr val="000000"/>
                </a:solidFill>
                <a:latin typeface="Arial"/>
                <a:ea typeface="Lucida Grande"/>
                <a:cs typeface="Arial"/>
              </a:rPr>
              <a:t>limitations and shortcomings of </a:t>
            </a:r>
            <a:r>
              <a:rPr lang="en-CA" dirty="0" smtClean="0">
                <a:solidFill>
                  <a:srgbClr val="000000"/>
                </a:solidFill>
                <a:latin typeface="Arial"/>
                <a:ea typeface="Lucida Grande"/>
                <a:cs typeface="Arial"/>
              </a:rPr>
              <a:t>the product;</a:t>
            </a:r>
          </a:p>
          <a:p>
            <a:pPr marL="1714500" lvl="3" indent="-342900">
              <a:buFont typeface="+mj-lt"/>
              <a:buAutoNum type="alphaLcPeriod"/>
            </a:pPr>
            <a:r>
              <a:rPr lang="en-CA" dirty="0" smtClean="0">
                <a:solidFill>
                  <a:srgbClr val="000000"/>
                </a:solidFill>
                <a:latin typeface="Arial"/>
                <a:ea typeface="Lucida Grande"/>
                <a:cs typeface="Arial"/>
              </a:rPr>
              <a:t>how </a:t>
            </a:r>
            <a:r>
              <a:rPr lang="en-CA" dirty="0">
                <a:solidFill>
                  <a:srgbClr val="000000"/>
                </a:solidFill>
                <a:latin typeface="Arial"/>
                <a:ea typeface="Lucida Grande"/>
                <a:cs typeface="Arial"/>
              </a:rPr>
              <a:t>to install/interact with it;</a:t>
            </a:r>
            <a:endParaRPr lang="en-CA" dirty="0">
              <a:latin typeface="Arial"/>
              <a:cs typeface="Arial"/>
            </a:endParaRP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100</a:t>
            </a:fld>
            <a:endParaRPr lang="it-IT" altLang="en-US"/>
          </a:p>
        </p:txBody>
      </p:sp>
    </p:spTree>
    <p:extLst>
      <p:ext uri="{BB962C8B-B14F-4D97-AF65-F5344CB8AC3E}">
        <p14:creationId xmlns:p14="http://schemas.microsoft.com/office/powerpoint/2010/main" val="2006901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Project Assignment... Cont’d</a:t>
            </a:r>
            <a:endParaRPr lang="en-CA" dirty="0"/>
          </a:p>
        </p:txBody>
      </p:sp>
      <p:sp>
        <p:nvSpPr>
          <p:cNvPr id="3" name="Content Placeholder 2"/>
          <p:cNvSpPr>
            <a:spLocks noGrp="1"/>
          </p:cNvSpPr>
          <p:nvPr>
            <p:ph idx="1"/>
          </p:nvPr>
        </p:nvSpPr>
        <p:spPr>
          <a:xfrm>
            <a:off x="518349" y="1173460"/>
            <a:ext cx="8241749" cy="4781550"/>
          </a:xfrm>
        </p:spPr>
        <p:txBody>
          <a:bodyPr/>
          <a:lstStyle/>
          <a:p>
            <a:r>
              <a:rPr lang="en-CA" dirty="0" smtClean="0"/>
              <a:t>Prepare a presentation of what you learned:</a:t>
            </a:r>
          </a:p>
          <a:p>
            <a:pPr lvl="1"/>
            <a:r>
              <a:rPr lang="en-CA" sz="2000" dirty="0" smtClean="0"/>
              <a:t>10-15 slides at most (~20 </a:t>
            </a:r>
            <a:r>
              <a:rPr lang="en-CA" sz="2000" dirty="0" err="1" smtClean="0"/>
              <a:t>mins</a:t>
            </a:r>
            <a:r>
              <a:rPr lang="en-CA" sz="2000" dirty="0" smtClean="0"/>
              <a:t> + questions);</a:t>
            </a:r>
          </a:p>
          <a:p>
            <a:pPr lvl="1"/>
            <a:r>
              <a:rPr lang="en-CA" sz="2000" dirty="0" smtClean="0"/>
              <a:t>Audience shall be myself + your brothers and sisters in arms;</a:t>
            </a:r>
          </a:p>
          <a:p>
            <a:pPr marL="0" indent="0">
              <a:buNone/>
            </a:pPr>
            <a:endParaRPr lang="en-CA" dirty="0"/>
          </a:p>
          <a:p>
            <a:r>
              <a:rPr lang="en-CA" dirty="0" smtClean="0"/>
              <a:t>Prepare a full report of your &gt;=150 </a:t>
            </a:r>
            <a:r>
              <a:rPr lang="en-CA" dirty="0" err="1" smtClean="0"/>
              <a:t>mins</a:t>
            </a:r>
            <a:r>
              <a:rPr lang="en-CA" dirty="0" smtClean="0"/>
              <a:t>:</a:t>
            </a:r>
          </a:p>
          <a:p>
            <a:pPr lvl="1"/>
            <a:r>
              <a:rPr lang="en-CA" sz="2000" dirty="0" smtClean="0"/>
              <a:t>You need to document all points a, b, c, d, and e, as precisely as possible and with all the details possible and map them with how long it took you;</a:t>
            </a:r>
          </a:p>
          <a:p>
            <a:pPr lvl="1"/>
            <a:endParaRPr lang="en-CA" sz="2000" dirty="0" smtClean="0"/>
          </a:p>
          <a:p>
            <a:pPr lvl="1"/>
            <a:r>
              <a:rPr lang="en-CA" sz="2000" dirty="0" smtClean="0"/>
              <a:t>You can use free-form text, models, sketches, code, comments on code; whatever works</a:t>
            </a:r>
            <a:r>
              <a:rPr lang="it-IT" sz="2000" dirty="0" smtClean="0"/>
              <a:t>,</a:t>
            </a:r>
            <a:r>
              <a:rPr lang="en-CA" sz="2000" dirty="0" smtClean="0"/>
              <a:t> as you see fit!</a:t>
            </a:r>
          </a:p>
          <a:p>
            <a:pPr lvl="1"/>
            <a:endParaRPr lang="en-CA" sz="2000" dirty="0" smtClean="0"/>
          </a:p>
          <a:p>
            <a:pPr lvl="1"/>
            <a:r>
              <a:rPr lang="en-CA" sz="2000" dirty="0" smtClean="0"/>
              <a:t>You MAY WELL NEED to follow/apply/evaluate guidelines, concepts, and terms we cover in the lectures!!!</a:t>
            </a:r>
          </a:p>
          <a:p>
            <a:pPr marL="457200" lvl="1" indent="0">
              <a:buNone/>
            </a:pP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101</a:t>
            </a:fld>
            <a:endParaRPr lang="it-IT" altLang="en-US"/>
          </a:p>
        </p:txBody>
      </p:sp>
    </p:spTree>
    <p:extLst>
      <p:ext uri="{BB962C8B-B14F-4D97-AF65-F5344CB8AC3E}">
        <p14:creationId xmlns:p14="http://schemas.microsoft.com/office/powerpoint/2010/main" val="955187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Where do you start?</a:t>
            </a:r>
            <a:endParaRPr lang="en-CA" dirty="0"/>
          </a:p>
        </p:txBody>
      </p:sp>
      <p:sp>
        <p:nvSpPr>
          <p:cNvPr id="3" name="Content Placeholder 2"/>
          <p:cNvSpPr>
            <a:spLocks noGrp="1"/>
          </p:cNvSpPr>
          <p:nvPr>
            <p:ph idx="1"/>
          </p:nvPr>
        </p:nvSpPr>
        <p:spPr>
          <a:xfrm>
            <a:off x="0" y="1238250"/>
            <a:ext cx="9144000" cy="4781550"/>
          </a:xfrm>
        </p:spPr>
        <p:txBody>
          <a:bodyPr/>
          <a:lstStyle/>
          <a:p>
            <a:r>
              <a:rPr lang="en-CA" dirty="0" smtClean="0"/>
              <a:t>Navigate to </a:t>
            </a:r>
            <a:r>
              <a:rPr lang="en-CA" dirty="0" err="1" smtClean="0"/>
              <a:t>UniMoSA</a:t>
            </a:r>
            <a:r>
              <a:rPr lang="en-CA" dirty="0" smtClean="0"/>
              <a:t> “</a:t>
            </a:r>
            <a:r>
              <a:rPr lang="en-CA" dirty="0" err="1" smtClean="0"/>
              <a:t>UniMol</a:t>
            </a:r>
            <a:r>
              <a:rPr lang="en-CA" dirty="0" smtClean="0"/>
              <a:t> Software Architecture Course” </a:t>
            </a:r>
            <a:r>
              <a:rPr lang="en-CA" u="sng" dirty="0" smtClean="0"/>
              <a:t>Organization</a:t>
            </a:r>
            <a:r>
              <a:rPr lang="en-CA" dirty="0" smtClean="0"/>
              <a:t> </a:t>
            </a:r>
            <a:r>
              <a:rPr lang="en-CA" dirty="0"/>
              <a:t>on GitHub: </a:t>
            </a:r>
            <a:r>
              <a:rPr lang="en-CA" dirty="0">
                <a:hlinkClick r:id="rId2"/>
              </a:rPr>
              <a:t>https://github.com/</a:t>
            </a:r>
            <a:r>
              <a:rPr lang="en-CA" dirty="0" smtClean="0">
                <a:hlinkClick r:id="rId2"/>
              </a:rPr>
              <a:t>UniMoSA</a:t>
            </a:r>
            <a:endParaRPr lang="en-CA" dirty="0" smtClean="0"/>
          </a:p>
          <a:p>
            <a:pPr marL="0" indent="0">
              <a:buNone/>
            </a:pP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102</a:t>
            </a:fld>
            <a:endParaRPr lang="it-IT" altLang="en-US"/>
          </a:p>
        </p:txBody>
      </p:sp>
      <p:pic>
        <p:nvPicPr>
          <p:cNvPr id="6" name="Picture 5" descr="Screen Shot 2017-08-21 at 17.1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55" y="2207304"/>
            <a:ext cx="8319501" cy="4482243"/>
          </a:xfrm>
          <a:prstGeom prst="rect">
            <a:avLst/>
          </a:prstGeom>
        </p:spPr>
      </p:pic>
    </p:spTree>
    <p:extLst>
      <p:ext uri="{BB962C8B-B14F-4D97-AF65-F5344CB8AC3E}">
        <p14:creationId xmlns:p14="http://schemas.microsoft.com/office/powerpoint/2010/main" val="41656492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Where do you start?</a:t>
            </a:r>
            <a:endParaRPr lang="en-CA" dirty="0"/>
          </a:p>
        </p:txBody>
      </p:sp>
      <p:sp>
        <p:nvSpPr>
          <p:cNvPr id="3" name="Content Placeholder 2"/>
          <p:cNvSpPr>
            <a:spLocks noGrp="1"/>
          </p:cNvSpPr>
          <p:nvPr>
            <p:ph idx="1"/>
          </p:nvPr>
        </p:nvSpPr>
        <p:spPr/>
        <p:txBody>
          <a:bodyPr/>
          <a:lstStyle/>
          <a:p>
            <a:r>
              <a:rPr lang="en-CA" dirty="0" smtClean="0"/>
              <a:t>Navigate on the “team” pane, and </a:t>
            </a:r>
            <a:r>
              <a:rPr lang="en-CA" dirty="0" err="1" smtClean="0"/>
              <a:t>enroll</a:t>
            </a:r>
            <a:r>
              <a:rPr lang="en-CA" dirty="0" smtClean="0"/>
              <a:t> yourself in a team!</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103</a:t>
            </a:fld>
            <a:endParaRPr lang="it-IT" altLang="en-US"/>
          </a:p>
        </p:txBody>
      </p:sp>
      <p:pic>
        <p:nvPicPr>
          <p:cNvPr id="6" name="Picture 5" descr="Screen Shot 2017-08-21 at 17.1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55" y="2207304"/>
            <a:ext cx="8319501" cy="4482243"/>
          </a:xfrm>
          <a:prstGeom prst="rect">
            <a:avLst/>
          </a:prstGeom>
        </p:spPr>
      </p:pic>
      <p:sp>
        <p:nvSpPr>
          <p:cNvPr id="7" name="Rectangle 6"/>
          <p:cNvSpPr/>
          <p:nvPr/>
        </p:nvSpPr>
        <p:spPr bwMode="auto">
          <a:xfrm>
            <a:off x="2825002" y="3744850"/>
            <a:ext cx="881193" cy="414655"/>
          </a:xfrm>
          <a:prstGeom prst="rect">
            <a:avLst/>
          </a:prstGeom>
          <a:solidFill>
            <a:schemeClr val="accent1">
              <a:alpha val="14000"/>
            </a:schemeClr>
          </a:solidFill>
          <a:ln w="76200" cap="flat" cmpd="sng" algn="ctr">
            <a:solidFill>
              <a:srgbClr val="FF0000"/>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9" name="Left Arrow 8"/>
          <p:cNvSpPr/>
          <p:nvPr/>
        </p:nvSpPr>
        <p:spPr bwMode="auto">
          <a:xfrm rot="20545305">
            <a:off x="3913535" y="3278364"/>
            <a:ext cx="1347708" cy="531277"/>
          </a:xfrm>
          <a:prstGeom prst="leftArrow">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62558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Where do you start?</a:t>
            </a:r>
            <a:endParaRPr lang="en-CA" dirty="0"/>
          </a:p>
        </p:txBody>
      </p:sp>
      <p:sp>
        <p:nvSpPr>
          <p:cNvPr id="3" name="Content Placeholder 2"/>
          <p:cNvSpPr>
            <a:spLocks noGrp="1"/>
          </p:cNvSpPr>
          <p:nvPr>
            <p:ph idx="1"/>
          </p:nvPr>
        </p:nvSpPr>
        <p:spPr/>
        <p:txBody>
          <a:bodyPr/>
          <a:lstStyle/>
          <a:p>
            <a:r>
              <a:rPr lang="en-CA" dirty="0" smtClean="0"/>
              <a:t>Navigate on the “team” pane, and </a:t>
            </a:r>
            <a:r>
              <a:rPr lang="en-CA" dirty="0" err="1" smtClean="0"/>
              <a:t>enroll</a:t>
            </a:r>
            <a:r>
              <a:rPr lang="en-CA" dirty="0" smtClean="0"/>
              <a:t> yourself in a team!</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104</a:t>
            </a:fld>
            <a:endParaRPr lang="it-IT" altLang="en-US"/>
          </a:p>
        </p:txBody>
      </p:sp>
      <p:pic>
        <p:nvPicPr>
          <p:cNvPr id="6" name="Picture 5" descr="Screen Shot 2017-08-21 at 17.1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55" y="2207304"/>
            <a:ext cx="8319501" cy="4482243"/>
          </a:xfrm>
          <a:prstGeom prst="rect">
            <a:avLst/>
          </a:prstGeom>
        </p:spPr>
      </p:pic>
      <p:sp>
        <p:nvSpPr>
          <p:cNvPr id="7" name="Rectangle 6"/>
          <p:cNvSpPr/>
          <p:nvPr/>
        </p:nvSpPr>
        <p:spPr bwMode="auto">
          <a:xfrm>
            <a:off x="2825002" y="3744850"/>
            <a:ext cx="881193" cy="414655"/>
          </a:xfrm>
          <a:prstGeom prst="rect">
            <a:avLst/>
          </a:prstGeom>
          <a:solidFill>
            <a:schemeClr val="accent1">
              <a:alpha val="14000"/>
            </a:schemeClr>
          </a:solidFill>
          <a:ln w="76200" cap="flat" cmpd="sng" algn="ctr">
            <a:solidFill>
              <a:srgbClr val="FF0000"/>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4418925" y="3135826"/>
            <a:ext cx="4511295" cy="3139321"/>
          </a:xfrm>
          <a:prstGeom prst="rect">
            <a:avLst/>
          </a:prstGeom>
          <a:solidFill>
            <a:srgbClr val="FFFFFF"/>
          </a:solidFill>
        </p:spPr>
        <p:txBody>
          <a:bodyPr wrap="square" rtlCol="0">
            <a:spAutoFit/>
          </a:bodyPr>
          <a:lstStyle/>
          <a:p>
            <a:pPr marL="342900" indent="-342900">
              <a:buAutoNum type="arabicPeriod"/>
            </a:pPr>
            <a:r>
              <a:rPr lang="en-CA" sz="1800" dirty="0" smtClean="0">
                <a:solidFill>
                  <a:srgbClr val="FF0000"/>
                </a:solidFill>
              </a:rPr>
              <a:t>You may want to skim through the projects to find the one you want</a:t>
            </a:r>
            <a:r>
              <a:rPr lang="mr-IN" sz="1800" dirty="0" smtClean="0">
                <a:solidFill>
                  <a:srgbClr val="FF0000"/>
                </a:solidFill>
              </a:rPr>
              <a:t>…</a:t>
            </a:r>
            <a:r>
              <a:rPr lang="it-IT" sz="1800" dirty="0" smtClean="0">
                <a:solidFill>
                  <a:srgbClr val="FF0000"/>
                </a:solidFill>
              </a:rPr>
              <a:t> </a:t>
            </a:r>
            <a:r>
              <a:rPr lang="it-IT" sz="1800" dirty="0" err="1" smtClean="0">
                <a:solidFill>
                  <a:srgbClr val="FF0000"/>
                </a:solidFill>
              </a:rPr>
              <a:t>but</a:t>
            </a:r>
            <a:r>
              <a:rPr lang="mr-IN" sz="1800" dirty="0" smtClean="0">
                <a:solidFill>
                  <a:srgbClr val="FF0000"/>
                </a:solidFill>
              </a:rPr>
              <a:t>…</a:t>
            </a:r>
            <a:endParaRPr lang="it-IT" sz="1800" dirty="0" smtClean="0">
              <a:solidFill>
                <a:srgbClr val="FF0000"/>
              </a:solidFill>
            </a:endParaRPr>
          </a:p>
          <a:p>
            <a:endParaRPr lang="it-IT" sz="1800" dirty="0" smtClean="0">
              <a:solidFill>
                <a:srgbClr val="FF0000"/>
              </a:solidFill>
            </a:endParaRPr>
          </a:p>
          <a:p>
            <a:pPr marL="342900" indent="-342900">
              <a:buAutoNum type="arabicPeriod"/>
            </a:pPr>
            <a:r>
              <a:rPr lang="it-IT" sz="1800" dirty="0" smtClean="0">
                <a:solidFill>
                  <a:srgbClr val="FF0000"/>
                </a:solidFill>
              </a:rPr>
              <a:t>Be fast! </a:t>
            </a:r>
            <a:r>
              <a:rPr lang="it-IT" sz="1800" dirty="0" err="1" smtClean="0">
                <a:solidFill>
                  <a:srgbClr val="FF0000"/>
                </a:solidFill>
              </a:rPr>
              <a:t>Only</a:t>
            </a:r>
            <a:r>
              <a:rPr lang="it-IT" sz="1800" dirty="0" smtClean="0">
                <a:solidFill>
                  <a:srgbClr val="FF0000"/>
                </a:solidFill>
              </a:rPr>
              <a:t> teams of 2-3 are </a:t>
            </a:r>
            <a:r>
              <a:rPr lang="it-IT" sz="1800" dirty="0" err="1" smtClean="0">
                <a:solidFill>
                  <a:srgbClr val="FF0000"/>
                </a:solidFill>
              </a:rPr>
              <a:t>acceptable</a:t>
            </a:r>
            <a:r>
              <a:rPr lang="it-IT" sz="1800" dirty="0" smtClean="0">
                <a:solidFill>
                  <a:srgbClr val="FF0000"/>
                </a:solidFill>
              </a:rPr>
              <a:t>! </a:t>
            </a:r>
            <a:r>
              <a:rPr lang="it-IT" sz="1800" dirty="0" err="1" smtClean="0">
                <a:solidFill>
                  <a:srgbClr val="FF0000"/>
                </a:solidFill>
              </a:rPr>
              <a:t>Make</a:t>
            </a:r>
            <a:r>
              <a:rPr lang="it-IT" sz="1800" dirty="0" smtClean="0">
                <a:solidFill>
                  <a:srgbClr val="FF0000"/>
                </a:solidFill>
              </a:rPr>
              <a:t> </a:t>
            </a:r>
            <a:r>
              <a:rPr lang="it-IT" sz="1800" dirty="0" err="1" smtClean="0">
                <a:solidFill>
                  <a:srgbClr val="FF0000"/>
                </a:solidFill>
              </a:rPr>
              <a:t>sure</a:t>
            </a:r>
            <a:r>
              <a:rPr lang="it-IT" sz="1800" dirty="0" smtClean="0">
                <a:solidFill>
                  <a:srgbClr val="FF0000"/>
                </a:solidFill>
              </a:rPr>
              <a:t> you </a:t>
            </a:r>
            <a:r>
              <a:rPr lang="it-IT" sz="1800" dirty="0" err="1" smtClean="0">
                <a:solidFill>
                  <a:srgbClr val="FF0000"/>
                </a:solidFill>
              </a:rPr>
              <a:t>don’t</a:t>
            </a:r>
            <a:r>
              <a:rPr lang="it-IT" sz="1800" dirty="0" smtClean="0">
                <a:solidFill>
                  <a:srgbClr val="FF0000"/>
                </a:solidFill>
              </a:rPr>
              <a:t> miss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preferred</a:t>
            </a:r>
            <a:r>
              <a:rPr lang="it-IT" sz="1800" dirty="0" smtClean="0">
                <a:solidFill>
                  <a:srgbClr val="FF0000"/>
                </a:solidFill>
              </a:rPr>
              <a:t> </a:t>
            </a:r>
            <a:r>
              <a:rPr lang="it-IT" sz="1800" dirty="0" err="1" smtClean="0">
                <a:solidFill>
                  <a:srgbClr val="FF0000"/>
                </a:solidFill>
              </a:rPr>
              <a:t>project</a:t>
            </a:r>
            <a:r>
              <a:rPr lang="it-IT" sz="1800" dirty="0" smtClean="0">
                <a:solidFill>
                  <a:srgbClr val="FF0000"/>
                </a:solidFill>
              </a:rPr>
              <a:t>!</a:t>
            </a:r>
          </a:p>
          <a:p>
            <a:pPr marL="342900" indent="-342900">
              <a:buAutoNum type="arabicPeriod"/>
            </a:pPr>
            <a:endParaRPr lang="it-IT" sz="1800" dirty="0">
              <a:solidFill>
                <a:srgbClr val="FF0000"/>
              </a:solidFill>
            </a:endParaRPr>
          </a:p>
          <a:p>
            <a:pPr marL="342900" indent="-342900">
              <a:buAutoNum type="arabicPeriod"/>
            </a:pPr>
            <a:r>
              <a:rPr lang="it-IT" sz="1800" dirty="0" err="1" smtClean="0">
                <a:solidFill>
                  <a:srgbClr val="FF0000"/>
                </a:solidFill>
              </a:rPr>
              <a:t>Contact</a:t>
            </a:r>
            <a:r>
              <a:rPr lang="it-IT" sz="1800" dirty="0" smtClean="0">
                <a:solidFill>
                  <a:srgbClr val="FF0000"/>
                </a:solidFill>
              </a:rPr>
              <a:t> </a:t>
            </a:r>
            <a:r>
              <a:rPr lang="it-IT" sz="1800" dirty="0" err="1" smtClean="0">
                <a:solidFill>
                  <a:srgbClr val="FF0000"/>
                </a:solidFill>
              </a:rPr>
              <a:t>your</a:t>
            </a:r>
            <a:r>
              <a:rPr lang="it-IT" sz="1800" dirty="0" smtClean="0">
                <a:solidFill>
                  <a:srgbClr val="FF0000"/>
                </a:solidFill>
              </a:rPr>
              <a:t> team-</a:t>
            </a:r>
            <a:r>
              <a:rPr lang="it-IT" sz="1800" dirty="0" err="1" smtClean="0">
                <a:solidFill>
                  <a:srgbClr val="FF0000"/>
                </a:solidFill>
              </a:rPr>
              <a:t>mates</a:t>
            </a:r>
            <a:r>
              <a:rPr lang="it-IT" sz="1800" dirty="0" smtClean="0">
                <a:solidFill>
                  <a:srgbClr val="FF0000"/>
                </a:solidFill>
              </a:rPr>
              <a:t>, </a:t>
            </a:r>
            <a:r>
              <a:rPr lang="it-IT" sz="1800" dirty="0" err="1" smtClean="0">
                <a:solidFill>
                  <a:srgbClr val="FF0000"/>
                </a:solidFill>
              </a:rPr>
              <a:t>discuss</a:t>
            </a:r>
            <a:r>
              <a:rPr lang="it-IT" sz="1800" dirty="0" smtClean="0">
                <a:solidFill>
                  <a:srgbClr val="FF0000"/>
                </a:solidFill>
              </a:rPr>
              <a:t> </a:t>
            </a:r>
            <a:r>
              <a:rPr lang="it-IT" sz="1800" dirty="0" err="1" smtClean="0">
                <a:solidFill>
                  <a:srgbClr val="FF0000"/>
                </a:solidFill>
              </a:rPr>
              <a:t>how</a:t>
            </a:r>
            <a:r>
              <a:rPr lang="it-IT" sz="1800" dirty="0" smtClean="0">
                <a:solidFill>
                  <a:srgbClr val="FF0000"/>
                </a:solidFill>
              </a:rPr>
              <a:t> to </a:t>
            </a:r>
            <a:r>
              <a:rPr lang="it-IT" sz="1800" dirty="0" err="1" smtClean="0">
                <a:solidFill>
                  <a:srgbClr val="FF0000"/>
                </a:solidFill>
              </a:rPr>
              <a:t>proceed</a:t>
            </a:r>
            <a:r>
              <a:rPr lang="it-IT" sz="1800" dirty="0" smtClean="0">
                <a:solidFill>
                  <a:srgbClr val="FF0000"/>
                </a:solidFill>
              </a:rPr>
              <a:t>/</a:t>
            </a:r>
            <a:r>
              <a:rPr lang="it-IT" sz="1800" dirty="0" err="1" smtClean="0">
                <a:solidFill>
                  <a:srgbClr val="FF0000"/>
                </a:solidFill>
              </a:rPr>
              <a:t>arrange</a:t>
            </a:r>
            <a:r>
              <a:rPr lang="it-IT" sz="1800" dirty="0" smtClean="0">
                <a:solidFill>
                  <a:srgbClr val="FF0000"/>
                </a:solidFill>
              </a:rPr>
              <a:t>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exploration</a:t>
            </a:r>
            <a:r>
              <a:rPr lang="it-IT" sz="1800" dirty="0" smtClean="0">
                <a:solidFill>
                  <a:srgbClr val="FF0000"/>
                </a:solidFill>
              </a:rPr>
              <a:t> </a:t>
            </a:r>
            <a:r>
              <a:rPr lang="it-IT" sz="1800" dirty="0" err="1" smtClean="0">
                <a:solidFill>
                  <a:srgbClr val="FF0000"/>
                </a:solidFill>
              </a:rPr>
              <a:t>adventure</a:t>
            </a:r>
            <a:r>
              <a:rPr lang="it-IT" sz="1800" dirty="0" smtClean="0">
                <a:solidFill>
                  <a:srgbClr val="FF0000"/>
                </a:solidFill>
              </a:rPr>
              <a:t> with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Pet</a:t>
            </a:r>
            <a:r>
              <a:rPr lang="it-IT" sz="1800" dirty="0" smtClean="0">
                <a:solidFill>
                  <a:srgbClr val="FF0000"/>
                </a:solidFill>
              </a:rPr>
              <a:t>” </a:t>
            </a:r>
            <a:r>
              <a:rPr lang="it-IT" sz="1800" dirty="0" err="1" smtClean="0">
                <a:solidFill>
                  <a:srgbClr val="FF0000"/>
                </a:solidFill>
              </a:rPr>
              <a:t>project</a:t>
            </a:r>
            <a:r>
              <a:rPr lang="it-IT" sz="1800" dirty="0" smtClean="0">
                <a:solidFill>
                  <a:srgbClr val="FF0000"/>
                </a:solidFill>
              </a:rPr>
              <a:t>!</a:t>
            </a:r>
            <a:endParaRPr lang="en-CA" sz="1800" dirty="0">
              <a:solidFill>
                <a:srgbClr val="FF0000"/>
              </a:solidFill>
            </a:endParaRPr>
          </a:p>
        </p:txBody>
      </p:sp>
    </p:spTree>
    <p:extLst>
      <p:ext uri="{BB962C8B-B14F-4D97-AF65-F5344CB8AC3E}">
        <p14:creationId xmlns:p14="http://schemas.microsoft.com/office/powerpoint/2010/main" val="3385592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60" y="115888"/>
            <a:ext cx="6768053" cy="838200"/>
          </a:xfrm>
        </p:spPr>
        <p:txBody>
          <a:bodyPr/>
          <a:lstStyle/>
          <a:p>
            <a:r>
              <a:rPr lang="en-CA" dirty="0" smtClean="0"/>
              <a:t>Team Selection = Project Selection!!</a:t>
            </a:r>
            <a:endParaRPr lang="en-CA" dirty="0"/>
          </a:p>
        </p:txBody>
      </p:sp>
      <p:sp>
        <p:nvSpPr>
          <p:cNvPr id="3" name="Content Placeholder 2"/>
          <p:cNvSpPr>
            <a:spLocks noGrp="1"/>
          </p:cNvSpPr>
          <p:nvPr>
            <p:ph idx="1"/>
          </p:nvPr>
        </p:nvSpPr>
        <p:spPr/>
        <p:txBody>
          <a:bodyPr/>
          <a:lstStyle/>
          <a:p>
            <a:r>
              <a:rPr lang="en-CA" dirty="0" smtClean="0"/>
              <a:t>Selecting a team equates with selecting a project you’re interested in...</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105</a:t>
            </a:fld>
            <a:endParaRPr lang="it-IT" altLang="en-US"/>
          </a:p>
        </p:txBody>
      </p:sp>
      <p:pic>
        <p:nvPicPr>
          <p:cNvPr id="6" name="Picture 5" descr="Screen Shot 2017-08-21 at 17.56.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5" y="1736367"/>
            <a:ext cx="7865946" cy="5121633"/>
          </a:xfrm>
          <a:prstGeom prst="rect">
            <a:avLst/>
          </a:prstGeom>
        </p:spPr>
      </p:pic>
      <p:sp>
        <p:nvSpPr>
          <p:cNvPr id="7" name="Rectangle 6"/>
          <p:cNvSpPr/>
          <p:nvPr/>
        </p:nvSpPr>
        <p:spPr bwMode="auto">
          <a:xfrm>
            <a:off x="790482" y="2215811"/>
            <a:ext cx="2241860" cy="4509370"/>
          </a:xfrm>
          <a:prstGeom prst="rect">
            <a:avLst/>
          </a:prstGeom>
          <a:solidFill>
            <a:schemeClr val="accent1">
              <a:alpha val="10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91734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do you proceed?</a:t>
            </a:r>
            <a:endParaRPr lang="en-CA" dirty="0"/>
          </a:p>
        </p:txBody>
      </p:sp>
      <p:sp>
        <p:nvSpPr>
          <p:cNvPr id="3" name="Content Placeholder 2"/>
          <p:cNvSpPr>
            <a:spLocks noGrp="1"/>
          </p:cNvSpPr>
          <p:nvPr>
            <p:ph idx="1"/>
          </p:nvPr>
        </p:nvSpPr>
        <p:spPr/>
        <p:txBody>
          <a:bodyPr/>
          <a:lstStyle/>
          <a:p>
            <a:r>
              <a:rPr lang="en-CA" dirty="0" smtClean="0"/>
              <a:t>Arrange work amongst yourselves to maximise your understanding of your project...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106</a:t>
            </a:fld>
            <a:endParaRPr lang="it-IT" altLang="en-US"/>
          </a:p>
        </p:txBody>
      </p:sp>
      <p:pic>
        <p:nvPicPr>
          <p:cNvPr id="6" name="Picture 5" descr="Screen Shot 2017-08-21 at 17.1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55" y="2207304"/>
            <a:ext cx="8319501" cy="4482243"/>
          </a:xfrm>
          <a:prstGeom prst="rect">
            <a:avLst/>
          </a:prstGeom>
        </p:spPr>
      </p:pic>
      <p:sp>
        <p:nvSpPr>
          <p:cNvPr id="7" name="Rectangle 6"/>
          <p:cNvSpPr/>
          <p:nvPr/>
        </p:nvSpPr>
        <p:spPr bwMode="auto">
          <a:xfrm>
            <a:off x="647937" y="3770766"/>
            <a:ext cx="1127408" cy="414655"/>
          </a:xfrm>
          <a:prstGeom prst="rect">
            <a:avLst/>
          </a:prstGeom>
          <a:solidFill>
            <a:schemeClr val="accent1">
              <a:alpha val="14000"/>
            </a:schemeClr>
          </a:solidFill>
          <a:ln w="76200" cap="flat" cmpd="sng" algn="ctr">
            <a:solidFill>
              <a:srgbClr val="FF0000"/>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4418925" y="3135826"/>
            <a:ext cx="4511295" cy="3139321"/>
          </a:xfrm>
          <a:prstGeom prst="rect">
            <a:avLst/>
          </a:prstGeom>
          <a:solidFill>
            <a:srgbClr val="FFFFFF"/>
          </a:solidFill>
        </p:spPr>
        <p:txBody>
          <a:bodyPr wrap="square" rtlCol="0">
            <a:spAutoFit/>
          </a:bodyPr>
          <a:lstStyle/>
          <a:p>
            <a:pPr marL="342900" indent="-342900">
              <a:buAutoNum type="arabicPeriod"/>
            </a:pPr>
            <a:r>
              <a:rPr lang="it-IT" sz="1800" dirty="0" smtClean="0">
                <a:solidFill>
                  <a:srgbClr val="FF0000"/>
                </a:solidFill>
              </a:rPr>
              <a:t>Create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repository</a:t>
            </a:r>
            <a:r>
              <a:rPr lang="it-IT" sz="1800" dirty="0" smtClean="0">
                <a:solidFill>
                  <a:srgbClr val="FF0000"/>
                </a:solidFill>
              </a:rPr>
              <a:t> </a:t>
            </a:r>
            <a:r>
              <a:rPr lang="it-IT" sz="1800" dirty="0" err="1" smtClean="0">
                <a:solidFill>
                  <a:srgbClr val="FF0000"/>
                </a:solidFill>
              </a:rPr>
              <a:t>using</a:t>
            </a:r>
            <a:r>
              <a:rPr lang="it-IT" sz="1800" dirty="0" smtClean="0">
                <a:solidFill>
                  <a:srgbClr val="FF0000"/>
                </a:solidFill>
              </a:rPr>
              <a:t> </a:t>
            </a:r>
            <a:r>
              <a:rPr lang="it-IT" sz="1800" dirty="0" err="1" smtClean="0">
                <a:solidFill>
                  <a:srgbClr val="FF0000"/>
                </a:solidFill>
              </a:rPr>
              <a:t>your</a:t>
            </a:r>
            <a:r>
              <a:rPr lang="it-IT" sz="1800" dirty="0" smtClean="0">
                <a:solidFill>
                  <a:srgbClr val="FF0000"/>
                </a:solidFill>
              </a:rPr>
              <a:t> team </a:t>
            </a:r>
            <a:r>
              <a:rPr lang="it-IT" sz="1800" dirty="0" err="1" smtClean="0">
                <a:solidFill>
                  <a:srgbClr val="FF0000"/>
                </a:solidFill>
              </a:rPr>
              <a:t>name</a:t>
            </a:r>
            <a:r>
              <a:rPr lang="it-IT" sz="1800" dirty="0" smtClean="0">
                <a:solidFill>
                  <a:srgbClr val="FF0000"/>
                </a:solidFill>
              </a:rPr>
              <a:t>; </a:t>
            </a:r>
          </a:p>
          <a:p>
            <a:pPr marL="342900" indent="-342900">
              <a:buAutoNum type="arabicPeriod"/>
            </a:pPr>
            <a:endParaRPr lang="it-IT" sz="1800" dirty="0">
              <a:solidFill>
                <a:srgbClr val="FF0000"/>
              </a:solidFill>
            </a:endParaRPr>
          </a:p>
          <a:p>
            <a:pPr marL="342900" indent="-342900">
              <a:buAutoNum type="arabicPeriod"/>
            </a:pPr>
            <a:r>
              <a:rPr lang="it-IT" sz="1800" dirty="0" err="1" smtClean="0">
                <a:solidFill>
                  <a:srgbClr val="FF0000"/>
                </a:solidFill>
              </a:rPr>
              <a:t>Fork</a:t>
            </a:r>
            <a:r>
              <a:rPr lang="it-IT" sz="1800" dirty="0" smtClean="0">
                <a:solidFill>
                  <a:srgbClr val="FF0000"/>
                </a:solidFill>
              </a:rPr>
              <a:t> the target </a:t>
            </a:r>
            <a:r>
              <a:rPr lang="it-IT" sz="1800" dirty="0" err="1" smtClean="0">
                <a:solidFill>
                  <a:srgbClr val="FF0000"/>
                </a:solidFill>
              </a:rPr>
              <a:t>project</a:t>
            </a:r>
            <a:r>
              <a:rPr lang="it-IT" sz="1800" dirty="0" smtClean="0">
                <a:solidFill>
                  <a:srgbClr val="FF0000"/>
                </a:solidFill>
              </a:rPr>
              <a:t> </a:t>
            </a:r>
            <a:r>
              <a:rPr lang="it-IT" sz="1800" dirty="0" err="1" smtClean="0">
                <a:solidFill>
                  <a:srgbClr val="FF0000"/>
                </a:solidFill>
              </a:rPr>
              <a:t>into</a:t>
            </a:r>
            <a:r>
              <a:rPr lang="it-IT" sz="1800" dirty="0" smtClean="0">
                <a:solidFill>
                  <a:srgbClr val="FF0000"/>
                </a:solidFill>
              </a:rPr>
              <a:t>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own</a:t>
            </a:r>
            <a:r>
              <a:rPr lang="it-IT" sz="1800" dirty="0" smtClean="0">
                <a:solidFill>
                  <a:srgbClr val="FF0000"/>
                </a:solidFill>
              </a:rPr>
              <a:t> </a:t>
            </a:r>
            <a:r>
              <a:rPr lang="it-IT" sz="1800" dirty="0" err="1" smtClean="0">
                <a:solidFill>
                  <a:srgbClr val="FF0000"/>
                </a:solidFill>
              </a:rPr>
              <a:t>repository</a:t>
            </a:r>
            <a:r>
              <a:rPr lang="it-IT" sz="1800" dirty="0" smtClean="0">
                <a:solidFill>
                  <a:srgbClr val="FF0000"/>
                </a:solidFill>
              </a:rPr>
              <a:t>, and start </a:t>
            </a:r>
            <a:r>
              <a:rPr lang="it-IT" sz="1800" dirty="0" err="1" smtClean="0">
                <a:solidFill>
                  <a:srgbClr val="FF0000"/>
                </a:solidFill>
              </a:rPr>
              <a:t>exploring</a:t>
            </a:r>
            <a:r>
              <a:rPr lang="it-IT" sz="1800" dirty="0" smtClean="0">
                <a:solidFill>
                  <a:srgbClr val="FF0000"/>
                </a:solidFill>
              </a:rPr>
              <a:t>!!!</a:t>
            </a:r>
          </a:p>
          <a:p>
            <a:pPr marL="342900" indent="-342900">
              <a:buAutoNum type="arabicPeriod"/>
            </a:pPr>
            <a:endParaRPr lang="it-IT" sz="1800" dirty="0" smtClean="0">
              <a:solidFill>
                <a:srgbClr val="FF0000"/>
              </a:solidFill>
            </a:endParaRPr>
          </a:p>
          <a:p>
            <a:pPr marL="342900" indent="-342900">
              <a:buAutoNum type="arabicPeriod"/>
            </a:pPr>
            <a:r>
              <a:rPr lang="it-IT" sz="1800" dirty="0" smtClean="0">
                <a:solidFill>
                  <a:srgbClr val="FF0000"/>
                </a:solidFill>
              </a:rPr>
              <a:t>You can </a:t>
            </a:r>
            <a:r>
              <a:rPr lang="it-IT" sz="1800" dirty="0" err="1" smtClean="0">
                <a:solidFill>
                  <a:srgbClr val="FF0000"/>
                </a:solidFill>
              </a:rPr>
              <a:t>Commit</a:t>
            </a:r>
            <a:r>
              <a:rPr lang="it-IT" sz="1800" dirty="0" smtClean="0">
                <a:solidFill>
                  <a:srgbClr val="FF0000"/>
                </a:solidFill>
              </a:rPr>
              <a:t> </a:t>
            </a:r>
            <a:r>
              <a:rPr lang="it-IT" sz="1800" dirty="0" err="1" smtClean="0">
                <a:solidFill>
                  <a:srgbClr val="FF0000"/>
                </a:solidFill>
              </a:rPr>
              <a:t>all</a:t>
            </a:r>
            <a:r>
              <a:rPr lang="it-IT" sz="1800" dirty="0" smtClean="0">
                <a:solidFill>
                  <a:srgbClr val="FF0000"/>
                </a:solidFill>
              </a:rPr>
              <a:t> you can </a:t>
            </a:r>
            <a:r>
              <a:rPr lang="it-IT" sz="1800" dirty="0" err="1" smtClean="0">
                <a:solidFill>
                  <a:srgbClr val="FF0000"/>
                </a:solidFill>
              </a:rPr>
              <a:t>think</a:t>
            </a:r>
            <a:r>
              <a:rPr lang="it-IT" sz="1800" dirty="0" smtClean="0">
                <a:solidFill>
                  <a:srgbClr val="FF0000"/>
                </a:solidFill>
              </a:rPr>
              <a:t> of, </a:t>
            </a:r>
            <a:r>
              <a:rPr lang="it-IT" sz="1800" dirty="0" err="1" smtClean="0">
                <a:solidFill>
                  <a:srgbClr val="FF0000"/>
                </a:solidFill>
              </a:rPr>
              <a:t>during</a:t>
            </a:r>
            <a:r>
              <a:rPr lang="it-IT" sz="1800" dirty="0" smtClean="0">
                <a:solidFill>
                  <a:srgbClr val="FF0000"/>
                </a:solidFill>
              </a:rPr>
              <a:t> </a:t>
            </a:r>
            <a:r>
              <a:rPr lang="it-IT" sz="1800" dirty="0" err="1" smtClean="0">
                <a:solidFill>
                  <a:srgbClr val="FF0000"/>
                </a:solidFill>
              </a:rPr>
              <a:t>your</a:t>
            </a:r>
            <a:r>
              <a:rPr lang="it-IT" sz="1800" dirty="0" smtClean="0">
                <a:solidFill>
                  <a:srgbClr val="FF0000"/>
                </a:solidFill>
              </a:rPr>
              <a:t> </a:t>
            </a:r>
            <a:r>
              <a:rPr lang="it-IT" sz="1800" dirty="0" err="1" smtClean="0">
                <a:solidFill>
                  <a:srgbClr val="FF0000"/>
                </a:solidFill>
              </a:rPr>
              <a:t>experience</a:t>
            </a:r>
            <a:r>
              <a:rPr lang="it-IT" sz="1800" dirty="0" smtClean="0">
                <a:solidFill>
                  <a:srgbClr val="FF0000"/>
                </a:solidFill>
              </a:rPr>
              <a:t>, e.g., notes, </a:t>
            </a:r>
            <a:r>
              <a:rPr lang="it-IT" sz="1800" dirty="0" err="1" smtClean="0">
                <a:solidFill>
                  <a:srgbClr val="FF0000"/>
                </a:solidFill>
              </a:rPr>
              <a:t>comments</a:t>
            </a:r>
            <a:r>
              <a:rPr lang="it-IT" sz="1800" dirty="0" smtClean="0">
                <a:solidFill>
                  <a:srgbClr val="FF0000"/>
                </a:solidFill>
              </a:rPr>
              <a:t> to code, </a:t>
            </a:r>
            <a:r>
              <a:rPr lang="it-IT" sz="1800" dirty="0" err="1" smtClean="0">
                <a:solidFill>
                  <a:srgbClr val="FF0000"/>
                </a:solidFill>
              </a:rPr>
              <a:t>scribbles</a:t>
            </a:r>
            <a:r>
              <a:rPr lang="it-IT" sz="1800" dirty="0" smtClean="0">
                <a:solidFill>
                  <a:srgbClr val="FF0000"/>
                </a:solidFill>
              </a:rPr>
              <a:t>, </a:t>
            </a:r>
            <a:r>
              <a:rPr lang="it-IT" sz="1800" dirty="0" err="1" smtClean="0">
                <a:solidFill>
                  <a:srgbClr val="FF0000"/>
                </a:solidFill>
              </a:rPr>
              <a:t>drafts</a:t>
            </a:r>
            <a:r>
              <a:rPr lang="it-IT" sz="1800" dirty="0" smtClean="0">
                <a:solidFill>
                  <a:srgbClr val="FF0000"/>
                </a:solidFill>
              </a:rPr>
              <a:t> of </a:t>
            </a:r>
            <a:r>
              <a:rPr lang="it-IT" sz="1800" dirty="0" err="1" smtClean="0">
                <a:solidFill>
                  <a:srgbClr val="FF0000"/>
                </a:solidFill>
              </a:rPr>
              <a:t>presentations</a:t>
            </a:r>
            <a:r>
              <a:rPr lang="it-IT" sz="1800" dirty="0" smtClean="0">
                <a:solidFill>
                  <a:srgbClr val="FF0000"/>
                </a:solidFill>
              </a:rPr>
              <a:t>, </a:t>
            </a:r>
            <a:r>
              <a:rPr lang="it-IT" sz="1800" dirty="0" err="1" smtClean="0">
                <a:solidFill>
                  <a:srgbClr val="FF0000"/>
                </a:solidFill>
              </a:rPr>
              <a:t>models</a:t>
            </a:r>
            <a:r>
              <a:rPr lang="mr-IN" sz="1800" dirty="0" smtClean="0">
                <a:solidFill>
                  <a:srgbClr val="FF0000"/>
                </a:solidFill>
              </a:rPr>
              <a:t>…</a:t>
            </a:r>
            <a:endParaRPr lang="it-IT" sz="1800" dirty="0" smtClean="0">
              <a:solidFill>
                <a:srgbClr val="FF0000"/>
              </a:solidFill>
            </a:endParaRPr>
          </a:p>
          <a:p>
            <a:endParaRPr lang="it-IT" sz="1800" dirty="0" smtClean="0">
              <a:solidFill>
                <a:srgbClr val="FF0000"/>
              </a:solidFill>
            </a:endParaRPr>
          </a:p>
        </p:txBody>
      </p:sp>
    </p:spTree>
    <p:extLst>
      <p:ext uri="{BB962C8B-B14F-4D97-AF65-F5344CB8AC3E}">
        <p14:creationId xmlns:p14="http://schemas.microsoft.com/office/powerpoint/2010/main" val="4110431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If you don’t speak GitHub</a:t>
            </a:r>
            <a:endParaRPr lang="en-CA" dirty="0"/>
          </a:p>
        </p:txBody>
      </p:sp>
      <p:sp>
        <p:nvSpPr>
          <p:cNvPr id="3" name="Content Placeholder 2"/>
          <p:cNvSpPr>
            <a:spLocks noGrp="1"/>
          </p:cNvSpPr>
          <p:nvPr>
            <p:ph idx="1"/>
          </p:nvPr>
        </p:nvSpPr>
        <p:spPr/>
        <p:txBody>
          <a:bodyPr/>
          <a:lstStyle/>
          <a:p>
            <a:r>
              <a:rPr lang="en-CA" dirty="0" smtClean="0"/>
              <a:t>You should!</a:t>
            </a:r>
          </a:p>
          <a:p>
            <a:r>
              <a:rPr lang="en-CA" dirty="0" smtClean="0"/>
              <a:t>Navigate to:</a:t>
            </a:r>
          </a:p>
          <a:p>
            <a:pPr lvl="1"/>
            <a:r>
              <a:rPr lang="en-CA" dirty="0">
                <a:hlinkClick r:id="rId2"/>
              </a:rPr>
              <a:t>https://guides.github.com/activities/hello-world</a:t>
            </a:r>
            <a:r>
              <a:rPr lang="en-CA" dirty="0" smtClean="0">
                <a:hlinkClick r:id="rId2"/>
              </a:rPr>
              <a:t>/</a:t>
            </a:r>
            <a:endParaRPr lang="en-CA" dirty="0" smtClean="0"/>
          </a:p>
          <a:p>
            <a:pPr lvl="1"/>
            <a:r>
              <a:rPr lang="en-CA" dirty="0">
                <a:hlinkClick r:id="rId3"/>
              </a:rPr>
              <a:t>https://readwrite.com/2013/09/30/understanding-github-a-journey-for-beginners-part-1</a:t>
            </a:r>
            <a:r>
              <a:rPr lang="en-CA" dirty="0" smtClean="0">
                <a:hlinkClick r:id="rId3"/>
              </a:rPr>
              <a:t>/</a:t>
            </a:r>
            <a:endParaRPr lang="en-CA" dirty="0" smtClean="0"/>
          </a:p>
          <a:p>
            <a:pPr lvl="1"/>
            <a:r>
              <a:rPr lang="en-CA" dirty="0">
                <a:hlinkClick r:id="rId4"/>
              </a:rPr>
              <a:t>http://blog.udacity.com/2015/06/a-beginners-git-github-</a:t>
            </a:r>
            <a:r>
              <a:rPr lang="en-CA" dirty="0" smtClean="0">
                <a:hlinkClick r:id="rId4"/>
              </a:rPr>
              <a:t>tutorial.html</a:t>
            </a:r>
            <a:endParaRPr lang="en-CA" dirty="0" smtClean="0"/>
          </a:p>
          <a:p>
            <a:pPr lvl="1"/>
            <a:r>
              <a:rPr lang="en-CA" dirty="0" smtClean="0"/>
              <a:t>After you know what to do (the basics), build your GitHub ID and go back to slide 93!</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107</a:t>
            </a:fld>
            <a:endParaRPr lang="it-IT" altLang="en-US"/>
          </a:p>
        </p:txBody>
      </p:sp>
    </p:spTree>
    <p:extLst>
      <p:ext uri="{BB962C8B-B14F-4D97-AF65-F5344CB8AC3E}">
        <p14:creationId xmlns:p14="http://schemas.microsoft.com/office/powerpoint/2010/main" val="1881579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Font typeface="Wingdings" charset="0"/>
              <a:buNone/>
              <a:defRPr/>
            </a:pPr>
            <a:r>
              <a:rPr lang="en-US" dirty="0" smtClean="0"/>
              <a:t>Any Questions?</a:t>
            </a:r>
            <a:endParaRPr lang="en-US" dirty="0"/>
          </a:p>
        </p:txBody>
      </p:sp>
      <p:sp>
        <p:nvSpPr>
          <p:cNvPr id="5" name="Footer Placeholder 4"/>
          <p:cNvSpPr>
            <a:spLocks noGrp="1"/>
          </p:cNvSpPr>
          <p:nvPr>
            <p:ph type="ftr" sz="quarter" idx="11"/>
          </p:nvPr>
        </p:nvSpPr>
        <p:spPr/>
        <p:txBody>
          <a:bodyPr/>
          <a:lstStyle/>
          <a:p>
            <a:pPr>
              <a:defRPr/>
            </a:pPr>
            <a:r>
              <a:rPr lang="en-US" smtClean="0"/>
              <a:t>Design&amp;SwArch</a:t>
            </a:r>
            <a:endParaRPr lang="en-US"/>
          </a:p>
        </p:txBody>
      </p:sp>
      <p:sp>
        <p:nvSpPr>
          <p:cNvPr id="6" name="Slide Number Placeholder 5"/>
          <p:cNvSpPr>
            <a:spLocks noGrp="1"/>
          </p:cNvSpPr>
          <p:nvPr>
            <p:ph type="sldNum" sz="quarter" idx="12"/>
          </p:nvPr>
        </p:nvSpPr>
        <p:spPr/>
        <p:txBody>
          <a:bodyPr/>
          <a:lstStyle/>
          <a:p>
            <a:pPr>
              <a:defRPr/>
            </a:pPr>
            <a:r>
              <a:rPr lang="it-IT" smtClean="0"/>
              <a:t>- </a:t>
            </a:r>
            <a:fld id="{F437CB37-67A6-844C-AB87-63D4E1346599}" type="slidenum">
              <a:rPr lang="en-US" smtClean="0"/>
              <a:pPr>
                <a:defRPr/>
              </a:pPr>
              <a:t>108</a:t>
            </a:fld>
            <a:r>
              <a:rPr lang="it-IT" smtClean="0"/>
              <a:t> -</a:t>
            </a:r>
            <a:endParaRPr lang="en-US"/>
          </a:p>
        </p:txBody>
      </p:sp>
      <p:pic>
        <p:nvPicPr>
          <p:cNvPr id="3072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5837238"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1698625" y="115888"/>
            <a:ext cx="5678488" cy="838200"/>
          </a:xfrm>
        </p:spPr>
        <p:txBody>
          <a:bodyPr/>
          <a:lstStyle/>
          <a:p>
            <a:r>
              <a:rPr lang="en-CA" dirty="0" smtClean="0"/>
              <a:t>That’s it for today!</a:t>
            </a:r>
            <a:endParaRPr lang="en-CA" dirty="0"/>
          </a:p>
        </p:txBody>
      </p:sp>
    </p:spTree>
    <p:extLst>
      <p:ext uri="{BB962C8B-B14F-4D97-AF65-F5344CB8AC3E}">
        <p14:creationId xmlns:p14="http://schemas.microsoft.com/office/powerpoint/2010/main" val="2652859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Further Reading</a:t>
            </a:r>
            <a:endParaRPr lang="en-CA" dirty="0"/>
          </a:p>
        </p:txBody>
      </p:sp>
      <p:sp>
        <p:nvSpPr>
          <p:cNvPr id="3" name="Content Placeholder 2"/>
          <p:cNvSpPr>
            <a:spLocks noGrp="1"/>
          </p:cNvSpPr>
          <p:nvPr>
            <p:ph idx="1"/>
          </p:nvPr>
        </p:nvSpPr>
        <p:spPr/>
        <p:txBody>
          <a:bodyPr/>
          <a:lstStyle/>
          <a:p>
            <a:r>
              <a:rPr lang="en-US" sz="1400" dirty="0"/>
              <a:t>Zach Holman. </a:t>
            </a:r>
            <a:r>
              <a:rPr lang="en-US" sz="1400" dirty="0">
                <a:hlinkClick r:id="rId2"/>
              </a:rPr>
              <a:t>How GitHub uses GitHub to Build GitHub</a:t>
            </a:r>
            <a:r>
              <a:rPr lang="en-US" sz="1400" dirty="0"/>
              <a:t>. </a:t>
            </a:r>
            <a:r>
              <a:rPr lang="en-US" sz="1400" dirty="0" err="1"/>
              <a:t>RubyConf</a:t>
            </a:r>
            <a:r>
              <a:rPr lang="en-US" sz="1400" dirty="0"/>
              <a:t>, September 2011.</a:t>
            </a:r>
          </a:p>
          <a:p>
            <a:r>
              <a:rPr lang="en-US" sz="1400" dirty="0"/>
              <a:t>Nick </a:t>
            </a:r>
            <a:r>
              <a:rPr lang="en-US" sz="1400" dirty="0" err="1"/>
              <a:t>Rozanski</a:t>
            </a:r>
            <a:r>
              <a:rPr lang="en-US" sz="1400" dirty="0"/>
              <a:t> and </a:t>
            </a:r>
            <a:r>
              <a:rPr lang="en-US" sz="1400" dirty="0" err="1"/>
              <a:t>Eoin</a:t>
            </a:r>
            <a:r>
              <a:rPr lang="en-US" sz="1400" dirty="0"/>
              <a:t> </a:t>
            </a:r>
            <a:r>
              <a:rPr lang="en-US" sz="1400" dirty="0" smtClean="0"/>
              <a:t>Woods. </a:t>
            </a:r>
            <a:r>
              <a:rPr lang="en-US" sz="1400" i="1" dirty="0" smtClean="0">
                <a:hlinkClick r:id="rId3"/>
              </a:rPr>
              <a:t>Software </a:t>
            </a:r>
            <a:r>
              <a:rPr lang="en-US" sz="1400" i="1" dirty="0">
                <a:hlinkClick r:id="rId3"/>
              </a:rPr>
              <a:t>Systems Architecture: Working with Stakeholders Using Viewpoints and Perspectives</a:t>
            </a:r>
            <a:r>
              <a:rPr lang="en-US" sz="1400" dirty="0"/>
              <a:t>. Addison-Wesley, 2012, 2nd edition.</a:t>
            </a:r>
          </a:p>
          <a:p>
            <a:r>
              <a:rPr lang="en-US" sz="1400" dirty="0" err="1"/>
              <a:t>Diomides</a:t>
            </a:r>
            <a:r>
              <a:rPr lang="en-US" sz="1400" dirty="0"/>
              <a:t> </a:t>
            </a:r>
            <a:r>
              <a:rPr lang="en-US" sz="1400" dirty="0" err="1"/>
              <a:t>Spinellis</a:t>
            </a:r>
            <a:r>
              <a:rPr lang="en-US" sz="1400" dirty="0"/>
              <a:t> and </a:t>
            </a:r>
            <a:r>
              <a:rPr lang="en-US" sz="1400" dirty="0" err="1"/>
              <a:t>Georgios</a:t>
            </a:r>
            <a:r>
              <a:rPr lang="en-US" sz="1400" dirty="0"/>
              <a:t> </a:t>
            </a:r>
            <a:r>
              <a:rPr lang="en-US" sz="1400" dirty="0" err="1"/>
              <a:t>Gousios</a:t>
            </a:r>
            <a:r>
              <a:rPr lang="en-US" sz="1400" dirty="0"/>
              <a:t> (editors). </a:t>
            </a:r>
            <a:r>
              <a:rPr lang="en-US" sz="1400" i="1" dirty="0">
                <a:hlinkClick r:id="rId4"/>
              </a:rPr>
              <a:t>Beautiful Architecture: Leading Software Engineers Explain How They Think</a:t>
            </a:r>
            <a:r>
              <a:rPr lang="en-US" sz="1400" dirty="0"/>
              <a:t>. O’Reilly Media, 2009.</a:t>
            </a:r>
          </a:p>
          <a:p>
            <a:r>
              <a:rPr lang="en-US" sz="1400" dirty="0"/>
              <a:t>Amy Brown and Greg Wilson (editors). </a:t>
            </a:r>
            <a:r>
              <a:rPr lang="en-US" sz="1400" i="1" dirty="0">
                <a:hlinkClick r:id="rId5"/>
              </a:rPr>
              <a:t>The Architecture of Open Source Applications</a:t>
            </a:r>
            <a:r>
              <a:rPr lang="en-US" sz="1400" dirty="0"/>
              <a:t>. Volumes 1-2, 2012.</a:t>
            </a:r>
          </a:p>
          <a:p>
            <a:r>
              <a:rPr lang="en-US" sz="1400" dirty="0"/>
              <a:t>Software Architecture </a:t>
            </a:r>
            <a:r>
              <a:rPr lang="en-US" sz="1400" dirty="0">
                <a:hlinkClick r:id="rId6"/>
              </a:rPr>
              <a:t>Wikipedia</a:t>
            </a:r>
            <a:r>
              <a:rPr lang="en-US" sz="1400" dirty="0"/>
              <a:t> page (thoughtfully and substantially edited by the </a:t>
            </a:r>
            <a:r>
              <a:rPr lang="en-US" sz="1400" dirty="0">
                <a:hlinkClick r:id="rId7"/>
              </a:rPr>
              <a:t>IFIP Working Group on Software Architecture</a:t>
            </a:r>
            <a:r>
              <a:rPr lang="en-US" sz="1400" dirty="0"/>
              <a:t> in 2012)</a:t>
            </a:r>
          </a:p>
          <a:p>
            <a:r>
              <a:rPr lang="en-US" sz="1400" dirty="0"/>
              <a:t>Eric </a:t>
            </a:r>
            <a:r>
              <a:rPr lang="en-US" sz="1400" dirty="0" err="1"/>
              <a:t>Bouwers</a:t>
            </a:r>
            <a:r>
              <a:rPr lang="en-US" sz="1400" dirty="0"/>
              <a:t>. </a:t>
            </a:r>
            <a:r>
              <a:rPr lang="en-US" sz="1400" i="1" dirty="0">
                <a:hlinkClick r:id="rId8"/>
              </a:rPr>
              <a:t>Metric-based Evaluation of Implemented Software Architectures</a:t>
            </a:r>
            <a:r>
              <a:rPr lang="en-US" sz="1400" i="1" dirty="0"/>
              <a:t>.</a:t>
            </a:r>
            <a:r>
              <a:rPr lang="en-US" sz="1400" dirty="0"/>
              <a:t> PhD Thesis, Delft University of Technology, 2013.</a:t>
            </a:r>
          </a:p>
          <a:p>
            <a:r>
              <a:rPr lang="en-US" sz="1400" dirty="0" err="1"/>
              <a:t>Remco</a:t>
            </a:r>
            <a:r>
              <a:rPr lang="en-US" sz="1400" dirty="0"/>
              <a:t> de Boer, </a:t>
            </a:r>
            <a:r>
              <a:rPr lang="en-US" sz="1400" dirty="0" err="1"/>
              <a:t>Rik</a:t>
            </a:r>
            <a:r>
              <a:rPr lang="en-US" sz="1400" dirty="0"/>
              <a:t> </a:t>
            </a:r>
            <a:r>
              <a:rPr lang="en-US" sz="1400" dirty="0" err="1"/>
              <a:t>Farenhorst</a:t>
            </a:r>
            <a:r>
              <a:rPr lang="en-US" sz="1400" dirty="0"/>
              <a:t>, Hans van Vliet: </a:t>
            </a:r>
            <a:r>
              <a:rPr lang="en-US" sz="1400" dirty="0">
                <a:hlinkClick r:id="rId9"/>
              </a:rPr>
              <a:t>A Community of Learners Approach to Software Architecture Education</a:t>
            </a:r>
            <a:r>
              <a:rPr lang="en-US" sz="1400" dirty="0"/>
              <a:t>. CSEE&amp;T, 2009.</a:t>
            </a:r>
          </a:p>
          <a:p>
            <a:r>
              <a:rPr lang="en-US" sz="1400" dirty="0"/>
              <a:t>Earlier use of GitHub in the class room by </a:t>
            </a:r>
            <a:r>
              <a:rPr lang="en-US" sz="1400" dirty="0">
                <a:hlinkClick r:id="rId10"/>
              </a:rPr>
              <a:t>Neil Ernst</a:t>
            </a:r>
            <a:r>
              <a:rPr lang="en-US" sz="1400" dirty="0"/>
              <a:t> while at UBC: </a:t>
            </a:r>
            <a:r>
              <a:rPr lang="en-US" sz="1400" dirty="0">
                <a:hlinkClick r:id="rId11"/>
              </a:rPr>
              <a:t>Using GitHub for 3rd Year Software Engineering</a:t>
            </a:r>
            <a:r>
              <a:rPr lang="en-US" sz="1400" dirty="0"/>
              <a:t>, and </a:t>
            </a:r>
            <a:r>
              <a:rPr lang="en-US" sz="1400" dirty="0">
                <a:hlinkClick r:id="rId12"/>
              </a:rPr>
              <a:t>Teaching Advanced Software Engineering</a:t>
            </a:r>
            <a:r>
              <a:rPr lang="en-US" sz="1400" dirty="0" smtClean="0"/>
              <a:t>.</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109</a:t>
            </a:fld>
            <a:endParaRPr lang="it-IT" altLang="en-US"/>
          </a:p>
        </p:txBody>
      </p:sp>
    </p:spTree>
    <p:extLst>
      <p:ext uri="{BB962C8B-B14F-4D97-AF65-F5344CB8AC3E}">
        <p14:creationId xmlns:p14="http://schemas.microsoft.com/office/powerpoint/2010/main" val="25790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Lectures overview... Cont’d!</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11</a:t>
            </a:fld>
            <a:endParaRPr lang="it-IT" altLang="en-US"/>
          </a:p>
        </p:txBody>
      </p:sp>
      <p:graphicFrame>
        <p:nvGraphicFramePr>
          <p:cNvPr id="6" name="Table 5"/>
          <p:cNvGraphicFramePr>
            <a:graphicFrameLocks noGrp="1"/>
          </p:cNvGraphicFramePr>
          <p:nvPr>
            <p:extLst>
              <p:ext uri="{D42A27DB-BD31-4B8C-83A1-F6EECF244321}">
                <p14:modId xmlns:p14="http://schemas.microsoft.com/office/powerpoint/2010/main" val="4161606665"/>
              </p:ext>
            </p:extLst>
          </p:nvPr>
        </p:nvGraphicFramePr>
        <p:xfrm>
          <a:off x="737634" y="1422788"/>
          <a:ext cx="7905835" cy="2816033"/>
        </p:xfrm>
        <a:graphic>
          <a:graphicData uri="http://schemas.openxmlformats.org/drawingml/2006/table">
            <a:tbl>
              <a:tblPr/>
              <a:tblGrid>
                <a:gridCol w="759581"/>
                <a:gridCol w="7146254"/>
              </a:tblGrid>
              <a:tr h="469074">
                <a:tc>
                  <a:txBody>
                    <a:bodyPr/>
                    <a:lstStyle/>
                    <a:p>
                      <a:pPr algn="l" fontAlgn="b"/>
                      <a:r>
                        <a:rPr lang="en-US" sz="1400" b="0" i="0" u="none" strike="noStrike" dirty="0">
                          <a:solidFill>
                            <a:srgbClr val="000000"/>
                          </a:solidFill>
                          <a:effectLst/>
                          <a:latin typeface="Calibri"/>
                        </a:rPr>
                        <a:t>L9</a:t>
                      </a: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Complex Software Architecture Styles: </a:t>
                      </a:r>
                      <a:r>
                        <a:rPr lang="en-US" sz="1400" b="0" i="0" u="none" strike="noStrike" dirty="0" smtClean="0">
                          <a:solidFill>
                            <a:srgbClr val="000000"/>
                          </a:solidFill>
                          <a:effectLst/>
                          <a:latin typeface="Calibri"/>
                        </a:rPr>
                        <a:t/>
                      </a:r>
                      <a:br>
                        <a:rPr lang="en-US" sz="1400" b="0" i="0" u="none" strike="noStrike" dirty="0" smtClean="0">
                          <a:solidFill>
                            <a:srgbClr val="000000"/>
                          </a:solidFill>
                          <a:effectLst/>
                          <a:latin typeface="Calibri"/>
                        </a:rPr>
                      </a:br>
                      <a:r>
                        <a:rPr lang="en-US" sz="1400" b="0" i="0" u="none" strike="noStrike" dirty="0" smtClean="0">
                          <a:solidFill>
                            <a:srgbClr val="000000"/>
                          </a:solidFill>
                          <a:effectLst/>
                          <a:latin typeface="Calibri"/>
                        </a:rPr>
                        <a:t>introduction </a:t>
                      </a:r>
                      <a:r>
                        <a:rPr lang="en-US" sz="1400" b="0" i="0" u="none" strike="noStrike" dirty="0">
                          <a:solidFill>
                            <a:srgbClr val="000000"/>
                          </a:solidFill>
                          <a:effectLst/>
                          <a:latin typeface="Calibri"/>
                        </a:rPr>
                        <a:t>to Data-Intensive applications (</a:t>
                      </a:r>
                      <a:r>
                        <a:rPr lang="en-US" sz="1400" b="0" i="0" u="none" strike="noStrike" dirty="0" err="1">
                          <a:solidFill>
                            <a:srgbClr val="000000"/>
                          </a:solidFill>
                          <a:effectLst/>
                          <a:latin typeface="Calibri"/>
                        </a:rPr>
                        <a:t>batch+stream</a:t>
                      </a:r>
                      <a:r>
                        <a:rPr lang="en-US" sz="1400" b="0" i="0" u="none" strike="noStrike" dirty="0">
                          <a:solidFill>
                            <a:srgbClr val="000000"/>
                          </a:solidFill>
                          <a:effectLst/>
                          <a:latin typeface="Calibri"/>
                        </a:rPr>
                        <a:t> intro) and Data-intensive styles</a:t>
                      </a:r>
                    </a:p>
                  </a:txBody>
                  <a:tcPr marL="0" marR="0" marT="0" marB="0" anchor="b">
                    <a:lnL>
                      <a:noFill/>
                    </a:lnL>
                    <a:lnR>
                      <a:noFill/>
                    </a:lnR>
                    <a:lnT>
                      <a:noFill/>
                    </a:lnT>
                    <a:lnB>
                      <a:noFill/>
                    </a:lnB>
                  </a:tcPr>
                </a:tc>
              </a:tr>
              <a:tr h="179363">
                <a:tc>
                  <a:txBody>
                    <a:bodyPr/>
                    <a:lstStyle/>
                    <a:p>
                      <a:pPr algn="l" fontAlgn="b"/>
                      <a:r>
                        <a:rPr lang="en-US" sz="1400" b="0" i="0" u="none" strike="noStrike" dirty="0" smtClean="0">
                          <a:solidFill>
                            <a:srgbClr val="000000"/>
                          </a:solidFill>
                          <a:effectLst/>
                          <a:latin typeface="Calibri"/>
                        </a:rPr>
                        <a:t>L10</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000000"/>
                        </a:solidFill>
                        <a:effectLst/>
                        <a:latin typeface="Calibri"/>
                      </a:endParaRPr>
                    </a:p>
                    <a:p>
                      <a:pPr algn="l" fontAlgn="b"/>
                      <a:r>
                        <a:rPr lang="en-US" sz="1400" b="0" i="0" u="none" strike="noStrike" dirty="0" smtClean="0">
                          <a:solidFill>
                            <a:srgbClr val="000000"/>
                          </a:solidFill>
                          <a:effectLst/>
                          <a:latin typeface="Calibri"/>
                        </a:rPr>
                        <a:t>Complex </a:t>
                      </a:r>
                      <a:r>
                        <a:rPr lang="en-US" sz="1400" b="0" i="0" u="none" strike="noStrike" dirty="0">
                          <a:solidFill>
                            <a:srgbClr val="000000"/>
                          </a:solidFill>
                          <a:effectLst/>
                          <a:latin typeface="Calibri"/>
                        </a:rPr>
                        <a:t>Software Architecture Styles: Data-Intensive Middleware and </a:t>
                      </a:r>
                      <a:r>
                        <a:rPr lang="en-US" sz="1400" b="0" i="0" u="none" strike="noStrike" dirty="0" err="1">
                          <a:solidFill>
                            <a:srgbClr val="000000"/>
                          </a:solidFill>
                          <a:effectLst/>
                          <a:latin typeface="Calibri"/>
                        </a:rPr>
                        <a:t>NoSQL</a:t>
                      </a:r>
                      <a:r>
                        <a:rPr lang="en-US" sz="1400" b="0" i="0" u="none" strike="noStrike" dirty="0">
                          <a:solidFill>
                            <a:srgbClr val="000000"/>
                          </a:solidFill>
                          <a:effectLst/>
                          <a:latin typeface="Calibri"/>
                        </a:rPr>
                        <a:t> </a:t>
                      </a:r>
                      <a:r>
                        <a:rPr lang="en-US" sz="1400" b="0" i="0" u="none" strike="noStrike" dirty="0" smtClean="0">
                          <a:solidFill>
                            <a:srgbClr val="000000"/>
                          </a:solidFill>
                          <a:effectLst/>
                          <a:latin typeface="Calibri"/>
                        </a:rPr>
                        <a:t>DB</a:t>
                      </a:r>
                    </a:p>
                    <a:p>
                      <a:pPr algn="l" fontAlgn="b"/>
                      <a:endParaRPr lang="en-US" sz="1400" b="0" i="0" u="none" strike="noStrike" dirty="0" smtClean="0">
                        <a:solidFill>
                          <a:srgbClr val="000000"/>
                        </a:solidFill>
                        <a:effectLst/>
                        <a:latin typeface="Calibri"/>
                      </a:endParaRPr>
                    </a:p>
                  </a:txBody>
                  <a:tcPr marL="0" marR="0" marT="0" marB="0" anchor="b">
                    <a:lnL>
                      <a:noFill/>
                    </a:lnL>
                    <a:lnR>
                      <a:noFill/>
                    </a:lnR>
                    <a:lnT>
                      <a:noFill/>
                    </a:lnT>
                    <a:lnB>
                      <a:noFill/>
                    </a:lnB>
                  </a:tcPr>
                </a:tc>
              </a:tr>
              <a:tr h="179363">
                <a:tc>
                  <a:txBody>
                    <a:bodyPr/>
                    <a:lstStyle/>
                    <a:p>
                      <a:pPr algn="l" fontAlgn="b"/>
                      <a:r>
                        <a:rPr lang="cs-CZ" sz="1400" b="0" i="0" u="none" strike="noStrike" dirty="0" smtClean="0">
                          <a:solidFill>
                            <a:srgbClr val="000000"/>
                          </a:solidFill>
                          <a:effectLst/>
                          <a:latin typeface="Calibri"/>
                        </a:rPr>
                        <a:t>L11</a:t>
                      </a:r>
                    </a:p>
                    <a:p>
                      <a:pPr algn="l" fontAlgn="b"/>
                      <a:endParaRPr lang="cs-CZ"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a:rPr>
                        <a:t>Intermediate Project Revision - draft of software architecture </a:t>
                      </a:r>
                      <a:r>
                        <a:rPr lang="en-US" sz="1400" b="1" i="0" u="none" strike="noStrike" dirty="0" smtClean="0">
                          <a:solidFill>
                            <a:srgbClr val="000000"/>
                          </a:solidFill>
                          <a:effectLst/>
                          <a:latin typeface="Calibri"/>
                        </a:rPr>
                        <a:t>documentation</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r h="358726">
                <a:tc>
                  <a:txBody>
                    <a:bodyPr/>
                    <a:lstStyle/>
                    <a:p>
                      <a:pPr algn="l" fontAlgn="b"/>
                      <a:r>
                        <a:rPr lang="is-IS" sz="1400" b="0" i="0" u="none" strike="noStrike" dirty="0" smtClean="0">
                          <a:solidFill>
                            <a:srgbClr val="000000"/>
                          </a:solidFill>
                          <a:effectLst/>
                          <a:latin typeface="Calibri"/>
                        </a:rPr>
                        <a:t>L12</a:t>
                      </a:r>
                    </a:p>
                    <a:p>
                      <a:pPr algn="l" fontAlgn="b"/>
                      <a:endParaRPr lang="is-I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Complex Software Architecting Methods: </a:t>
                      </a:r>
                      <a:r>
                        <a:rPr lang="en-US" sz="1400" b="0" i="0" u="none" strike="noStrike" dirty="0" smtClean="0">
                          <a:solidFill>
                            <a:srgbClr val="000000"/>
                          </a:solidFill>
                          <a:effectLst/>
                          <a:latin typeface="Calibri"/>
                        </a:rPr>
                        <a:t>MDA</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r>
              <a:tr h="179363">
                <a:tc>
                  <a:txBody>
                    <a:bodyPr/>
                    <a:lstStyle/>
                    <a:p>
                      <a:pPr algn="l" fontAlgn="b"/>
                      <a:r>
                        <a:rPr lang="en-US" sz="1400" b="0" i="0" u="none" strike="noStrike">
                          <a:solidFill>
                            <a:srgbClr val="000000"/>
                          </a:solidFill>
                          <a:effectLst/>
                          <a:latin typeface="Calibri"/>
                        </a:rPr>
                        <a:t>L15</a:t>
                      </a:r>
                    </a:p>
                  </a:txBody>
                  <a:tcPr marL="0" marR="0" marT="0"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a:rPr>
                        <a:t>Advanced Software Architecture Properties</a:t>
                      </a:r>
                      <a:r>
                        <a:rPr lang="en-US" sz="1400" b="0" i="0" u="none" strike="noStrike" dirty="0" smtClean="0">
                          <a:solidFill>
                            <a:srgbClr val="000000"/>
                          </a:solidFill>
                          <a:effectLst/>
                          <a:latin typeface="Calibri"/>
                        </a:rPr>
                        <a:t>: DevOps </a:t>
                      </a:r>
                      <a:r>
                        <a:rPr lang="en-US" sz="1400" b="0" i="0" u="none" strike="noStrike" dirty="0">
                          <a:solidFill>
                            <a:srgbClr val="000000"/>
                          </a:solidFill>
                          <a:effectLst/>
                          <a:latin typeface="Calibri"/>
                        </a:rPr>
                        <a:t>Deploy-First and Shift-Left Architectures</a:t>
                      </a:r>
                    </a:p>
                  </a:txBody>
                  <a:tcPr marL="0" marR="0" marT="0" marB="0" anchor="b">
                    <a:lnL>
                      <a:noFill/>
                    </a:lnL>
                    <a:lnR>
                      <a:noFill/>
                    </a:lnR>
                    <a:lnT>
                      <a:noFill/>
                    </a:lnT>
                    <a:lnB>
                      <a:noFill/>
                    </a:lnB>
                  </a:tcPr>
                </a:tc>
              </a:tr>
              <a:tr h="463350">
                <a:tc>
                  <a:txBody>
                    <a:bodyPr/>
                    <a:lstStyle/>
                    <a:p>
                      <a:pPr algn="l" fontAlgn="b"/>
                      <a:r>
                        <a:rPr lang="en-US" sz="1400" b="0" i="0" u="none" strike="noStrike" dirty="0" smtClean="0">
                          <a:solidFill>
                            <a:srgbClr val="000000"/>
                          </a:solidFill>
                          <a:effectLst/>
                          <a:latin typeface="Calibri"/>
                        </a:rPr>
                        <a:t>L16</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1" i="0" u="none" strike="noStrike" dirty="0" smtClean="0">
                        <a:solidFill>
                          <a:srgbClr val="000000"/>
                        </a:solidFill>
                        <a:effectLst/>
                        <a:latin typeface="Calibri"/>
                      </a:endParaRPr>
                    </a:p>
                    <a:p>
                      <a:pPr algn="l" fontAlgn="b"/>
                      <a:r>
                        <a:rPr lang="en-US" sz="1400" b="1" i="0" u="none" strike="noStrike" dirty="0" smtClean="0">
                          <a:solidFill>
                            <a:srgbClr val="000000"/>
                          </a:solidFill>
                          <a:effectLst/>
                          <a:latin typeface="Calibri"/>
                        </a:rPr>
                        <a:t>Advanced </a:t>
                      </a:r>
                      <a:r>
                        <a:rPr lang="en-US" sz="1400" b="1" i="0" u="none" strike="noStrike" dirty="0">
                          <a:solidFill>
                            <a:srgbClr val="000000"/>
                          </a:solidFill>
                          <a:effectLst/>
                          <a:latin typeface="Calibri"/>
                        </a:rPr>
                        <a:t>Project Revision - if it were my product… what would I do with it</a:t>
                      </a:r>
                      <a:r>
                        <a:rPr lang="en-US" sz="1400" b="1" i="0" u="none" strike="noStrike" dirty="0" smtClean="0">
                          <a:solidFill>
                            <a:srgbClr val="000000"/>
                          </a:solidFill>
                          <a:effectLst/>
                          <a:latin typeface="Calibri"/>
                        </a:rPr>
                        <a:t>!</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bl>
          </a:graphicData>
        </a:graphic>
      </p:graphicFrame>
    </p:spTree>
    <p:extLst>
      <p:ext uri="{BB962C8B-B14F-4D97-AF65-F5344CB8AC3E}">
        <p14:creationId xmlns:p14="http://schemas.microsoft.com/office/powerpoint/2010/main" val="35741250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And finally... Lectures overview!</a:t>
            </a:r>
            <a:endParaRPr lang="en-CA" dirty="0"/>
          </a:p>
        </p:txBody>
      </p:sp>
      <p:sp>
        <p:nvSpPr>
          <p:cNvPr id="4" name="Footer Placeholder 3"/>
          <p:cNvSpPr>
            <a:spLocks noGrp="1"/>
          </p:cNvSpPr>
          <p:nvPr>
            <p:ph type="ftr" sz="quarter" idx="11"/>
          </p:nvPr>
        </p:nvSpPr>
        <p:spPr/>
        <p:txBody>
          <a:bodyPr/>
          <a:lstStyle/>
          <a:p>
            <a:pPr>
              <a:defRPr/>
            </a:pPr>
            <a:r>
              <a:rPr lang="it-IT" altLang="en-US" dirty="0" smtClean="0"/>
              <a:t>Design and software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12</a:t>
            </a:fld>
            <a:endParaRPr lang="it-IT" altLang="en-US"/>
          </a:p>
        </p:txBody>
      </p:sp>
      <p:graphicFrame>
        <p:nvGraphicFramePr>
          <p:cNvPr id="3" name="Table 2"/>
          <p:cNvGraphicFramePr>
            <a:graphicFrameLocks noGrp="1"/>
          </p:cNvGraphicFramePr>
          <p:nvPr>
            <p:extLst>
              <p:ext uri="{D42A27DB-BD31-4B8C-83A1-F6EECF244321}">
                <p14:modId xmlns:p14="http://schemas.microsoft.com/office/powerpoint/2010/main" val="458856934"/>
              </p:ext>
            </p:extLst>
          </p:nvPr>
        </p:nvGraphicFramePr>
        <p:xfrm>
          <a:off x="803442" y="1104886"/>
          <a:ext cx="7558325" cy="4605345"/>
        </p:xfrm>
        <a:graphic>
          <a:graphicData uri="http://schemas.openxmlformats.org/drawingml/2006/table">
            <a:tbl>
              <a:tblPr/>
              <a:tblGrid>
                <a:gridCol w="311009"/>
                <a:gridCol w="425375"/>
                <a:gridCol w="6821941"/>
              </a:tblGrid>
              <a:tr h="637701">
                <a:tc>
                  <a:txBody>
                    <a:bodyPr/>
                    <a:lstStyle/>
                    <a:p>
                      <a:pPr algn="l" fontAlgn="b"/>
                      <a:r>
                        <a:rPr lang="ru-RU" sz="1400" b="0" i="0" u="none" strike="noStrike" dirty="0">
                          <a:solidFill>
                            <a:srgbClr val="000000"/>
                          </a:solidFill>
                          <a:effectLst/>
                          <a:latin typeface="Calibri"/>
                        </a:rPr>
                        <a:t>L1 </a:t>
                      </a:r>
                    </a:p>
                  </a:txBody>
                  <a:tcPr marL="0" marR="0" marT="0"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chemeClr val="bg1">
                              <a:lumMod val="75000"/>
                            </a:schemeClr>
                          </a:solidFill>
                          <a:effectLst/>
                          <a:latin typeface="Calibri"/>
                        </a:rPr>
                        <a:t>Fundamental Concepts, the role of SA, Relations between RE and SAs, Design concepts and Design Principles; </a:t>
                      </a:r>
                      <a:r>
                        <a:rPr lang="en-US" sz="1400" b="1" i="0" u="none" strike="noStrike" dirty="0">
                          <a:solidFill>
                            <a:schemeClr val="bg1">
                              <a:lumMod val="75000"/>
                            </a:schemeClr>
                          </a:solidFill>
                          <a:effectLst/>
                          <a:latin typeface="Calibri"/>
                        </a:rPr>
                        <a:t>Project assignment overview and challenge the students;</a:t>
                      </a:r>
                      <a:endParaRPr lang="en-US" sz="1400" b="0" i="0" u="none" strike="noStrike" dirty="0">
                        <a:solidFill>
                          <a:schemeClr val="bg1">
                            <a:lumMod val="75000"/>
                          </a:schemeClr>
                        </a:solidFill>
                        <a:effectLst/>
                        <a:latin typeface="Calibri"/>
                      </a:endParaRPr>
                    </a:p>
                  </a:txBody>
                  <a:tcPr marL="0" marR="0" marT="0" marB="0" anchor="b">
                    <a:lnL>
                      <a:noFill/>
                    </a:lnL>
                    <a:lnR>
                      <a:noFill/>
                    </a:lnR>
                    <a:lnT>
                      <a:noFill/>
                    </a:lnT>
                    <a:lnB>
                      <a:noFill/>
                    </a:lnB>
                  </a:tcPr>
                </a:tc>
              </a:tr>
              <a:tr h="340525">
                <a:tc>
                  <a:txBody>
                    <a:bodyPr/>
                    <a:lstStyle/>
                    <a:p>
                      <a:pPr algn="l" fontAlgn="b"/>
                      <a:r>
                        <a:rPr lang="is-IS" sz="1400" b="0" i="0" u="none" strike="noStrike">
                          <a:solidFill>
                            <a:srgbClr val="000000"/>
                          </a:solidFill>
                          <a:effectLst/>
                          <a:latin typeface="Calibri"/>
                        </a:rPr>
                        <a:t>L2</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chemeClr val="bg1">
                            <a:lumMod val="75000"/>
                          </a:schemeClr>
                        </a:solidFill>
                        <a:effectLst/>
                        <a:latin typeface="Calibri"/>
                      </a:endParaRPr>
                    </a:p>
                    <a:p>
                      <a:pPr algn="l" fontAlgn="b"/>
                      <a:r>
                        <a:rPr lang="en-US" sz="1400" b="0" i="0" u="none" strike="noStrike" dirty="0" smtClean="0">
                          <a:solidFill>
                            <a:schemeClr val="bg1">
                              <a:lumMod val="75000"/>
                            </a:schemeClr>
                          </a:solidFill>
                          <a:effectLst/>
                          <a:latin typeface="Calibri"/>
                        </a:rPr>
                        <a:t>Fundamentals </a:t>
                      </a:r>
                      <a:r>
                        <a:rPr lang="en-US" sz="1400" b="0" i="0" u="none" strike="noStrike" dirty="0">
                          <a:solidFill>
                            <a:schemeClr val="bg1">
                              <a:lumMod val="75000"/>
                            </a:schemeClr>
                          </a:solidFill>
                          <a:effectLst/>
                          <a:latin typeface="Calibri"/>
                        </a:rPr>
                        <a:t>of Design, Architecture Decision-Making, Design Decisions, Trade-Off analysis, architecting the </a:t>
                      </a:r>
                      <a:r>
                        <a:rPr lang="en-US" sz="1400" b="0" i="0" u="none" strike="noStrike" dirty="0" err="1">
                          <a:solidFill>
                            <a:schemeClr val="bg1">
                              <a:lumMod val="75000"/>
                            </a:schemeClr>
                          </a:solidFill>
                          <a:effectLst/>
                          <a:latin typeface="Calibri"/>
                        </a:rPr>
                        <a:t>organisation</a:t>
                      </a:r>
                      <a:r>
                        <a:rPr lang="en-US" sz="1400" b="0" i="0" u="none" strike="noStrike" dirty="0">
                          <a:solidFill>
                            <a:schemeClr val="bg1">
                              <a:lumMod val="75000"/>
                            </a:schemeClr>
                          </a:solidFill>
                          <a:effectLst/>
                          <a:latin typeface="Calibri"/>
                        </a:rPr>
                        <a:t> vs. </a:t>
                      </a:r>
                      <a:r>
                        <a:rPr lang="en-US" sz="1400" b="0" i="0" u="none" strike="noStrike" dirty="0" err="1">
                          <a:solidFill>
                            <a:schemeClr val="bg1">
                              <a:lumMod val="75000"/>
                            </a:schemeClr>
                          </a:solidFill>
                          <a:effectLst/>
                          <a:latin typeface="Calibri"/>
                        </a:rPr>
                        <a:t>organising</a:t>
                      </a:r>
                      <a:r>
                        <a:rPr lang="en-US" sz="1400" b="0" i="0" u="none" strike="noStrike" dirty="0">
                          <a:solidFill>
                            <a:schemeClr val="bg1">
                              <a:lumMod val="75000"/>
                            </a:schemeClr>
                          </a:solidFill>
                          <a:effectLst/>
                          <a:latin typeface="Calibri"/>
                        </a:rPr>
                        <a:t> the architecture</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L3</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chemeClr val="bg1">
                            <a:lumMod val="75000"/>
                          </a:schemeClr>
                        </a:solidFill>
                        <a:effectLst/>
                        <a:latin typeface="Calibri"/>
                      </a:endParaRPr>
                    </a:p>
                    <a:p>
                      <a:pPr algn="l" fontAlgn="b"/>
                      <a:r>
                        <a:rPr lang="en-US" sz="1400" b="0" i="0" u="none" strike="noStrike" dirty="0" smtClean="0">
                          <a:solidFill>
                            <a:schemeClr val="bg1">
                              <a:lumMod val="75000"/>
                            </a:schemeClr>
                          </a:solidFill>
                          <a:effectLst/>
                          <a:latin typeface="Calibri"/>
                        </a:rPr>
                        <a:t>Architecture </a:t>
                      </a:r>
                      <a:r>
                        <a:rPr lang="en-US" sz="1400" b="0" i="0" u="none" strike="noStrike" dirty="0">
                          <a:solidFill>
                            <a:schemeClr val="bg1">
                              <a:lumMod val="75000"/>
                            </a:schemeClr>
                          </a:solidFill>
                          <a:effectLst/>
                          <a:latin typeface="Calibri"/>
                        </a:rPr>
                        <a:t>Design Description using formal, semi-formal, and informal languages: UML &amp; ISO/IEC 42010</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L4</a:t>
                      </a:r>
                    </a:p>
                  </a:txBody>
                  <a:tcPr marL="0" marR="0" marT="0"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chemeClr val="bg1">
                              <a:lumMod val="75000"/>
                            </a:schemeClr>
                          </a:solidFill>
                          <a:effectLst/>
                          <a:latin typeface="Calibri"/>
                        </a:rPr>
                        <a:t>Architecture Design Description using formal, semi-formal, and informal languages: ADLs</a:t>
                      </a:r>
                    </a:p>
                  </a:txBody>
                  <a:tcPr marL="0" marR="0" marT="0" marB="0" anchor="b">
                    <a:lnL>
                      <a:noFill/>
                    </a:lnL>
                    <a:lnR>
                      <a:noFill/>
                    </a:lnR>
                    <a:lnT>
                      <a:noFill/>
                    </a:lnT>
                    <a:lnB>
                      <a:noFill/>
                    </a:lnB>
                  </a:tcPr>
                </a:tc>
              </a:tr>
              <a:tr h="340525">
                <a:tc>
                  <a:txBody>
                    <a:bodyPr/>
                    <a:lstStyle/>
                    <a:p>
                      <a:pPr algn="l" fontAlgn="b"/>
                      <a:r>
                        <a:rPr lang="en-US" sz="1400" b="0" i="0" u="none" strike="noStrike" dirty="0" smtClean="0">
                          <a:solidFill>
                            <a:srgbClr val="000000"/>
                          </a:solidFill>
                          <a:effectLst/>
                          <a:latin typeface="Calibri"/>
                        </a:rPr>
                        <a:t>L5</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chemeClr val="bg1">
                            <a:lumMod val="75000"/>
                          </a:schemeClr>
                        </a:solidFill>
                        <a:effectLst/>
                        <a:latin typeface="Calibri"/>
                      </a:endParaRPr>
                    </a:p>
                    <a:p>
                      <a:pPr algn="l" fontAlgn="b"/>
                      <a:r>
                        <a:rPr lang="en-US" sz="1400" b="0" i="0" u="none" strike="noStrike" dirty="0" smtClean="0">
                          <a:solidFill>
                            <a:schemeClr val="bg1">
                              <a:lumMod val="75000"/>
                            </a:schemeClr>
                          </a:solidFill>
                          <a:effectLst/>
                          <a:latin typeface="Calibri"/>
                        </a:rPr>
                        <a:t>Complex </a:t>
                      </a:r>
                      <a:r>
                        <a:rPr lang="en-US" sz="1400" b="0" i="0" u="none" strike="noStrike" dirty="0">
                          <a:solidFill>
                            <a:schemeClr val="bg1">
                              <a:lumMod val="75000"/>
                            </a:schemeClr>
                          </a:solidFill>
                          <a:effectLst/>
                          <a:latin typeface="Calibri"/>
                        </a:rPr>
                        <a:t>Software Architecture Styles: intro &amp; key concepts, overview of basic styles and </a:t>
                      </a:r>
                      <a:r>
                        <a:rPr lang="en-US" sz="1400" b="0" i="0" u="none" strike="noStrike" dirty="0" smtClean="0">
                          <a:solidFill>
                            <a:schemeClr val="bg1">
                              <a:lumMod val="75000"/>
                            </a:schemeClr>
                          </a:solidFill>
                          <a:effectLst/>
                          <a:latin typeface="Calibri"/>
                        </a:rPr>
                        <a:t>Examples</a:t>
                      </a:r>
                    </a:p>
                    <a:p>
                      <a:pPr algn="l" fontAlgn="b"/>
                      <a:endParaRPr lang="en-US" sz="1400" b="0" i="0" u="none" strike="noStrike" dirty="0">
                        <a:solidFill>
                          <a:schemeClr val="bg1">
                            <a:lumMod val="75000"/>
                          </a:schemeClr>
                        </a:solidFill>
                        <a:effectLst/>
                        <a:latin typeface="Calibri"/>
                      </a:endParaRPr>
                    </a:p>
                  </a:txBody>
                  <a:tcPr marL="0" marR="0" marT="0" marB="0" anchor="b">
                    <a:lnL>
                      <a:noFill/>
                    </a:lnL>
                    <a:lnR>
                      <a:noFill/>
                    </a:lnR>
                    <a:lnT>
                      <a:noFill/>
                    </a:lnT>
                    <a:lnB>
                      <a:noFill/>
                    </a:lnB>
                  </a:tcPr>
                </a:tc>
              </a:tr>
              <a:tr h="550032">
                <a:tc>
                  <a:txBody>
                    <a:bodyPr/>
                    <a:lstStyle/>
                    <a:p>
                      <a:pPr algn="l" fontAlgn="b"/>
                      <a:r>
                        <a:rPr lang="en-US" sz="1400" b="0" i="0" u="none" strike="noStrike" dirty="0" smtClean="0">
                          <a:solidFill>
                            <a:srgbClr val="000000"/>
                          </a:solidFill>
                          <a:effectLst/>
                          <a:latin typeface="Calibri"/>
                        </a:rPr>
                        <a:t>L6</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a:rPr>
                        <a:t>Initial Project Revision - preliminary insights over chosen open-source software </a:t>
                      </a:r>
                      <a:r>
                        <a:rPr lang="en-US" sz="1400" b="1" i="0" u="none" strike="noStrike" dirty="0" smtClean="0">
                          <a:solidFill>
                            <a:srgbClr val="000000"/>
                          </a:solidFill>
                          <a:effectLst/>
                          <a:latin typeface="Calibri"/>
                        </a:rPr>
                        <a:t>architecture!</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L7</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Architecture Styles: introduction to Cloud Computing and cloud computing styles</a:t>
                      </a:r>
                    </a:p>
                  </a:txBody>
                  <a:tcPr marL="0" marR="0" marT="0" marB="0" anchor="b">
                    <a:lnL>
                      <a:noFill/>
                    </a:lnL>
                    <a:lnR>
                      <a:noFill/>
                    </a:lnR>
                    <a:lnT>
                      <a:noFill/>
                    </a:lnT>
                    <a:lnB>
                      <a:noFill/>
                    </a:lnB>
                  </a:tcPr>
                </a:tc>
              </a:tr>
              <a:tr h="340525">
                <a:tc>
                  <a:txBody>
                    <a:bodyPr/>
                    <a:lstStyle/>
                    <a:p>
                      <a:pPr algn="l" fontAlgn="b"/>
                      <a:r>
                        <a:rPr lang="en-US" sz="1400" b="0" i="0" u="none" strike="noStrike">
                          <a:solidFill>
                            <a:srgbClr val="000000"/>
                          </a:solidFill>
                          <a:effectLst/>
                          <a:latin typeface="Calibri"/>
                        </a:rPr>
                        <a:t>L8</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Architecture Styles: cloud orchestration concepts, microservices, </a:t>
                      </a:r>
                      <a:r>
                        <a:rPr lang="en-US" sz="1400" b="0" i="0" u="none" strike="noStrike" dirty="0" err="1">
                          <a:solidFill>
                            <a:srgbClr val="BFBFBF"/>
                          </a:solidFill>
                          <a:effectLst/>
                          <a:latin typeface="Calibri"/>
                        </a:rPr>
                        <a:t>containerisation</a:t>
                      </a:r>
                      <a:r>
                        <a:rPr lang="en-US" sz="1400" b="0" i="0" u="none" strike="noStrike" dirty="0">
                          <a:solidFill>
                            <a:srgbClr val="BFBFBF"/>
                          </a:solidFill>
                          <a:effectLst/>
                          <a:latin typeface="Calibri"/>
                        </a:rPr>
                        <a:t>, and the TOSCA standard</a:t>
                      </a:r>
                    </a:p>
                  </a:txBody>
                  <a:tcPr marL="0" marR="0" marT="0" marB="0" anchor="b">
                    <a:lnL>
                      <a:noFill/>
                    </a:lnL>
                    <a:lnR>
                      <a:noFill/>
                    </a:lnR>
                    <a:lnT>
                      <a:noFill/>
                    </a:lnT>
                    <a:lnB>
                      <a:noFill/>
                    </a:lnB>
                  </a:tcPr>
                </a:tc>
              </a:tr>
            </a:tbl>
          </a:graphicData>
        </a:graphic>
      </p:graphicFrame>
      <p:sp>
        <p:nvSpPr>
          <p:cNvPr id="6" name="Rectangle 5"/>
          <p:cNvSpPr/>
          <p:nvPr/>
        </p:nvSpPr>
        <p:spPr bwMode="auto">
          <a:xfrm>
            <a:off x="1490253" y="4094715"/>
            <a:ext cx="6142436" cy="673814"/>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3780692" y="1256922"/>
            <a:ext cx="5186746" cy="2246769"/>
          </a:xfrm>
          <a:prstGeom prst="rect">
            <a:avLst/>
          </a:prstGeom>
          <a:solidFill>
            <a:srgbClr val="FFFFFF"/>
          </a:solidFill>
        </p:spPr>
        <p:txBody>
          <a:bodyPr wrap="square" rtlCol="0">
            <a:spAutoFit/>
          </a:bodyPr>
          <a:lstStyle/>
          <a:p>
            <a:r>
              <a:rPr lang="en-CA" sz="2000" dirty="0" smtClean="0"/>
              <a:t>Every Group Presents (15 min)!</a:t>
            </a:r>
          </a:p>
          <a:p>
            <a:pPr marL="342900" indent="-342900">
              <a:buFontTx/>
              <a:buChar char="-"/>
            </a:pPr>
            <a:r>
              <a:rPr lang="en-CA" sz="2000" dirty="0" smtClean="0"/>
              <a:t>Preliminary thoughts and insights over SA</a:t>
            </a:r>
          </a:p>
          <a:p>
            <a:pPr marL="342900" indent="-342900">
              <a:buFontTx/>
              <a:buChar char="-"/>
            </a:pPr>
            <a:r>
              <a:rPr lang="en-CA" sz="2000" dirty="0" smtClean="0"/>
              <a:t>Challenges in community participation</a:t>
            </a:r>
          </a:p>
          <a:p>
            <a:pPr marL="342900" indent="-342900">
              <a:buFontTx/>
              <a:buChar char="-"/>
            </a:pPr>
            <a:r>
              <a:rPr lang="en-CA" sz="2000" dirty="0" smtClean="0"/>
              <a:t>Overview of Open Issues, focus on arch. Issues (if any)</a:t>
            </a:r>
          </a:p>
          <a:p>
            <a:endParaRPr lang="en-CA" sz="2000" dirty="0"/>
          </a:p>
        </p:txBody>
      </p:sp>
      <p:cxnSp>
        <p:nvCxnSpPr>
          <p:cNvPr id="9" name="Straight Arrow Connector 8"/>
          <p:cNvCxnSpPr>
            <a:endCxn id="6" idx="0"/>
          </p:cNvCxnSpPr>
          <p:nvPr/>
        </p:nvCxnSpPr>
        <p:spPr bwMode="auto">
          <a:xfrm flipH="1">
            <a:off x="4561471" y="3446817"/>
            <a:ext cx="1179244" cy="647898"/>
          </a:xfrm>
          <a:prstGeom prst="straightConnector1">
            <a:avLst/>
          </a:prstGeom>
          <a:solidFill>
            <a:schemeClr val="accent1"/>
          </a:solidFill>
          <a:ln w="76200" cap="flat" cmpd="sng" algn="ctr">
            <a:solidFill>
              <a:srgbClr val="FF0909"/>
            </a:solidFill>
            <a:prstDash val="solid"/>
            <a:round/>
            <a:headEnd type="none" w="med" len="med"/>
            <a:tailEnd type="triangle"/>
          </a:ln>
          <a:effectLst/>
        </p:spPr>
      </p:cxnSp>
    </p:spTree>
    <p:extLst>
      <p:ext uri="{BB962C8B-B14F-4D97-AF65-F5344CB8AC3E}">
        <p14:creationId xmlns:p14="http://schemas.microsoft.com/office/powerpoint/2010/main" val="27740618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Lectures overview... Cont’d!</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13</a:t>
            </a:fld>
            <a:endParaRPr lang="it-IT" altLang="en-US"/>
          </a:p>
        </p:txBody>
      </p:sp>
      <p:graphicFrame>
        <p:nvGraphicFramePr>
          <p:cNvPr id="6" name="Table 5"/>
          <p:cNvGraphicFramePr>
            <a:graphicFrameLocks noGrp="1"/>
          </p:cNvGraphicFramePr>
          <p:nvPr>
            <p:extLst>
              <p:ext uri="{D42A27DB-BD31-4B8C-83A1-F6EECF244321}">
                <p14:modId xmlns:p14="http://schemas.microsoft.com/office/powerpoint/2010/main" val="3736992777"/>
              </p:ext>
            </p:extLst>
          </p:nvPr>
        </p:nvGraphicFramePr>
        <p:xfrm>
          <a:off x="737634" y="1422788"/>
          <a:ext cx="7905835" cy="2816033"/>
        </p:xfrm>
        <a:graphic>
          <a:graphicData uri="http://schemas.openxmlformats.org/drawingml/2006/table">
            <a:tbl>
              <a:tblPr/>
              <a:tblGrid>
                <a:gridCol w="759581"/>
                <a:gridCol w="7146254"/>
              </a:tblGrid>
              <a:tr h="469074">
                <a:tc>
                  <a:txBody>
                    <a:bodyPr/>
                    <a:lstStyle/>
                    <a:p>
                      <a:pPr algn="l" fontAlgn="b"/>
                      <a:r>
                        <a:rPr lang="en-US" sz="1400" b="0" i="0" u="none" strike="noStrike" dirty="0">
                          <a:solidFill>
                            <a:srgbClr val="000000"/>
                          </a:solidFill>
                          <a:effectLst/>
                          <a:latin typeface="Calibri"/>
                        </a:rPr>
                        <a:t>L9</a:t>
                      </a: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Architecture Styles: </a:t>
                      </a:r>
                      <a:r>
                        <a:rPr lang="en-US" sz="1400" b="0" i="0" u="none" strike="noStrike" dirty="0" smtClean="0">
                          <a:solidFill>
                            <a:srgbClr val="BFBFBF"/>
                          </a:solidFill>
                          <a:effectLst/>
                          <a:latin typeface="Calibri"/>
                        </a:rPr>
                        <a:t/>
                      </a:r>
                      <a:br>
                        <a:rPr lang="en-US" sz="1400" b="0" i="0" u="none" strike="noStrike" dirty="0" smtClean="0">
                          <a:solidFill>
                            <a:srgbClr val="BFBFBF"/>
                          </a:solidFill>
                          <a:effectLst/>
                          <a:latin typeface="Calibri"/>
                        </a:rPr>
                      </a:br>
                      <a:r>
                        <a:rPr lang="en-US" sz="1400" b="0" i="0" u="none" strike="noStrike" dirty="0" smtClean="0">
                          <a:solidFill>
                            <a:srgbClr val="BFBFBF"/>
                          </a:solidFill>
                          <a:effectLst/>
                          <a:latin typeface="Calibri"/>
                        </a:rPr>
                        <a:t>introduction </a:t>
                      </a:r>
                      <a:r>
                        <a:rPr lang="en-US" sz="1400" b="0" i="0" u="none" strike="noStrike" dirty="0">
                          <a:solidFill>
                            <a:srgbClr val="BFBFBF"/>
                          </a:solidFill>
                          <a:effectLst/>
                          <a:latin typeface="Calibri"/>
                        </a:rPr>
                        <a:t>to Data-Intensive applications (</a:t>
                      </a:r>
                      <a:r>
                        <a:rPr lang="en-US" sz="1400" b="0" i="0" u="none" strike="noStrike" dirty="0" err="1">
                          <a:solidFill>
                            <a:srgbClr val="BFBFBF"/>
                          </a:solidFill>
                          <a:effectLst/>
                          <a:latin typeface="Calibri"/>
                        </a:rPr>
                        <a:t>batch+stream</a:t>
                      </a:r>
                      <a:r>
                        <a:rPr lang="en-US" sz="1400" b="0" i="0" u="none" strike="noStrike" dirty="0">
                          <a:solidFill>
                            <a:srgbClr val="BFBFBF"/>
                          </a:solidFill>
                          <a:effectLst/>
                          <a:latin typeface="Calibri"/>
                        </a:rPr>
                        <a:t> intro) and Data-intensive styles</a:t>
                      </a:r>
                    </a:p>
                  </a:txBody>
                  <a:tcPr marL="0" marR="0" marT="0" marB="0" anchor="b">
                    <a:lnL>
                      <a:noFill/>
                    </a:lnL>
                    <a:lnR>
                      <a:noFill/>
                    </a:lnR>
                    <a:lnT>
                      <a:noFill/>
                    </a:lnT>
                    <a:lnB>
                      <a:noFill/>
                    </a:lnB>
                  </a:tcPr>
                </a:tc>
              </a:tr>
              <a:tr h="179363">
                <a:tc>
                  <a:txBody>
                    <a:bodyPr/>
                    <a:lstStyle/>
                    <a:p>
                      <a:pPr algn="l" fontAlgn="b"/>
                      <a:r>
                        <a:rPr lang="en-US" sz="1400" b="0" i="0" u="none" strike="noStrike" dirty="0" smtClean="0">
                          <a:solidFill>
                            <a:srgbClr val="000000"/>
                          </a:solidFill>
                          <a:effectLst/>
                          <a:latin typeface="Calibri"/>
                        </a:rPr>
                        <a:t>L10</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BFBFBF"/>
                        </a:solidFill>
                        <a:effectLst/>
                        <a:latin typeface="Calibri"/>
                      </a:endParaRPr>
                    </a:p>
                    <a:p>
                      <a:pPr algn="l" fontAlgn="b"/>
                      <a:r>
                        <a:rPr lang="en-US" sz="1400" b="0" i="0" u="none" strike="noStrike" dirty="0" smtClean="0">
                          <a:solidFill>
                            <a:srgbClr val="BFBFBF"/>
                          </a:solidFill>
                          <a:effectLst/>
                          <a:latin typeface="Calibri"/>
                        </a:rPr>
                        <a:t>Complex </a:t>
                      </a:r>
                      <a:r>
                        <a:rPr lang="en-US" sz="1400" b="0" i="0" u="none" strike="noStrike" dirty="0">
                          <a:solidFill>
                            <a:srgbClr val="BFBFBF"/>
                          </a:solidFill>
                          <a:effectLst/>
                          <a:latin typeface="Calibri"/>
                        </a:rPr>
                        <a:t>Software Architecture Styles: Data-Intensive Middleware and </a:t>
                      </a:r>
                      <a:r>
                        <a:rPr lang="en-US" sz="1400" b="0" i="0" u="none" strike="noStrike" dirty="0" err="1">
                          <a:solidFill>
                            <a:srgbClr val="BFBFBF"/>
                          </a:solidFill>
                          <a:effectLst/>
                          <a:latin typeface="Calibri"/>
                        </a:rPr>
                        <a:t>NoSQL</a:t>
                      </a:r>
                      <a:r>
                        <a:rPr lang="en-US" sz="1400" b="0" i="0" u="none" strike="noStrike" dirty="0">
                          <a:solidFill>
                            <a:srgbClr val="BFBFBF"/>
                          </a:solidFill>
                          <a:effectLst/>
                          <a:latin typeface="Calibri"/>
                        </a:rPr>
                        <a:t> </a:t>
                      </a:r>
                      <a:r>
                        <a:rPr lang="en-US" sz="1400" b="0" i="0" u="none" strike="noStrike" dirty="0" smtClean="0">
                          <a:solidFill>
                            <a:srgbClr val="BFBFBF"/>
                          </a:solidFill>
                          <a:effectLst/>
                          <a:latin typeface="Calibri"/>
                        </a:rPr>
                        <a:t>DB</a:t>
                      </a:r>
                    </a:p>
                    <a:p>
                      <a:pPr algn="l" fontAlgn="b"/>
                      <a:endParaRPr lang="en-US" sz="1400" b="0" i="0" u="none" strike="noStrike" dirty="0" smtClean="0">
                        <a:solidFill>
                          <a:srgbClr val="BFBFBF"/>
                        </a:solidFill>
                        <a:effectLst/>
                        <a:latin typeface="Calibri"/>
                      </a:endParaRPr>
                    </a:p>
                  </a:txBody>
                  <a:tcPr marL="0" marR="0" marT="0" marB="0" anchor="b">
                    <a:lnL>
                      <a:noFill/>
                    </a:lnL>
                    <a:lnR>
                      <a:noFill/>
                    </a:lnR>
                    <a:lnT>
                      <a:noFill/>
                    </a:lnT>
                    <a:lnB>
                      <a:noFill/>
                    </a:lnB>
                  </a:tcPr>
                </a:tc>
              </a:tr>
              <a:tr h="179363">
                <a:tc>
                  <a:txBody>
                    <a:bodyPr/>
                    <a:lstStyle/>
                    <a:p>
                      <a:pPr algn="l" fontAlgn="b"/>
                      <a:r>
                        <a:rPr lang="cs-CZ" sz="1400" b="0" i="0" u="none" strike="noStrike" dirty="0" smtClean="0">
                          <a:solidFill>
                            <a:srgbClr val="000000"/>
                          </a:solidFill>
                          <a:effectLst/>
                          <a:latin typeface="Calibri"/>
                        </a:rPr>
                        <a:t>L11</a:t>
                      </a:r>
                    </a:p>
                    <a:p>
                      <a:pPr algn="l" fontAlgn="b"/>
                      <a:endParaRPr lang="cs-CZ"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a:rPr>
                        <a:t>Intermediate Project Revision - draft of software architecture </a:t>
                      </a:r>
                      <a:r>
                        <a:rPr lang="en-US" sz="1400" b="1" i="0" u="none" strike="noStrike" dirty="0" smtClean="0">
                          <a:solidFill>
                            <a:srgbClr val="000000"/>
                          </a:solidFill>
                          <a:effectLst/>
                          <a:latin typeface="Calibri"/>
                        </a:rPr>
                        <a:t>documentation</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r h="358726">
                <a:tc>
                  <a:txBody>
                    <a:bodyPr/>
                    <a:lstStyle/>
                    <a:p>
                      <a:pPr algn="l" fontAlgn="b"/>
                      <a:r>
                        <a:rPr lang="is-IS" sz="1400" b="0" i="0" u="none" strike="noStrike" dirty="0" smtClean="0">
                          <a:solidFill>
                            <a:srgbClr val="000000"/>
                          </a:solidFill>
                          <a:effectLst/>
                          <a:latin typeface="Calibri"/>
                        </a:rPr>
                        <a:t>L12</a:t>
                      </a:r>
                    </a:p>
                    <a:p>
                      <a:pPr algn="l" fontAlgn="b"/>
                      <a:endParaRPr lang="is-I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Architecting Methods: </a:t>
                      </a:r>
                      <a:r>
                        <a:rPr lang="en-US" sz="1400" b="0" i="0" u="none" strike="noStrike" dirty="0" smtClean="0">
                          <a:solidFill>
                            <a:srgbClr val="BFBFBF"/>
                          </a:solidFill>
                          <a:effectLst/>
                          <a:latin typeface="Calibri"/>
                        </a:rPr>
                        <a:t>MDA</a:t>
                      </a:r>
                    </a:p>
                    <a:p>
                      <a:pPr algn="l" fontAlgn="b"/>
                      <a:endParaRPr lang="en-US" sz="1400" b="0" i="0" u="none" strike="noStrike" dirty="0">
                        <a:solidFill>
                          <a:srgbClr val="BFBFBF"/>
                        </a:solidFill>
                        <a:effectLst/>
                        <a:latin typeface="Calibri"/>
                      </a:endParaRPr>
                    </a:p>
                  </a:txBody>
                  <a:tcPr marL="0" marR="0" marT="0" marB="0" anchor="b">
                    <a:lnL>
                      <a:noFill/>
                    </a:lnL>
                    <a:lnR>
                      <a:noFill/>
                    </a:lnR>
                    <a:lnT>
                      <a:noFill/>
                    </a:lnT>
                    <a:lnB>
                      <a:noFill/>
                    </a:lnB>
                  </a:tcPr>
                </a:tc>
              </a:tr>
              <a:tr h="179363">
                <a:tc>
                  <a:txBody>
                    <a:bodyPr/>
                    <a:lstStyle/>
                    <a:p>
                      <a:pPr algn="l" fontAlgn="b"/>
                      <a:r>
                        <a:rPr lang="en-US" sz="1400" b="0" i="0" u="none" strike="noStrike">
                          <a:solidFill>
                            <a:srgbClr val="000000"/>
                          </a:solidFill>
                          <a:effectLst/>
                          <a:latin typeface="Calibri"/>
                        </a:rPr>
                        <a:t>L15</a:t>
                      </a: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Advanced Software Architecture Properties</a:t>
                      </a:r>
                      <a:r>
                        <a:rPr lang="en-US" sz="1400" b="0" i="0" u="none" strike="noStrike" dirty="0" smtClean="0">
                          <a:solidFill>
                            <a:srgbClr val="BFBFBF"/>
                          </a:solidFill>
                          <a:effectLst/>
                          <a:latin typeface="Calibri"/>
                        </a:rPr>
                        <a:t>: DevOps </a:t>
                      </a:r>
                      <a:r>
                        <a:rPr lang="en-US" sz="1400" b="0" i="0" u="none" strike="noStrike" dirty="0">
                          <a:solidFill>
                            <a:srgbClr val="BFBFBF"/>
                          </a:solidFill>
                          <a:effectLst/>
                          <a:latin typeface="Calibri"/>
                        </a:rPr>
                        <a:t>Deploy-First and Shift-Left Architectures</a:t>
                      </a:r>
                    </a:p>
                  </a:txBody>
                  <a:tcPr marL="0" marR="0" marT="0" marB="0" anchor="b">
                    <a:lnL>
                      <a:noFill/>
                    </a:lnL>
                    <a:lnR>
                      <a:noFill/>
                    </a:lnR>
                    <a:lnT>
                      <a:noFill/>
                    </a:lnT>
                    <a:lnB>
                      <a:noFill/>
                    </a:lnB>
                  </a:tcPr>
                </a:tc>
              </a:tr>
              <a:tr h="463350">
                <a:tc>
                  <a:txBody>
                    <a:bodyPr/>
                    <a:lstStyle/>
                    <a:p>
                      <a:pPr algn="l" fontAlgn="b"/>
                      <a:r>
                        <a:rPr lang="en-US" sz="1400" b="0" i="0" u="none" strike="noStrike" dirty="0" smtClean="0">
                          <a:solidFill>
                            <a:srgbClr val="000000"/>
                          </a:solidFill>
                          <a:effectLst/>
                          <a:latin typeface="Calibri"/>
                        </a:rPr>
                        <a:t>L16</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1" i="0" u="none" strike="noStrike" dirty="0" smtClean="0">
                        <a:solidFill>
                          <a:srgbClr val="BFBFBF"/>
                        </a:solidFill>
                        <a:effectLst/>
                        <a:latin typeface="Calibri"/>
                      </a:endParaRPr>
                    </a:p>
                    <a:p>
                      <a:pPr algn="l" fontAlgn="b"/>
                      <a:r>
                        <a:rPr lang="en-US" sz="1400" b="1" i="0" u="none" strike="noStrike" dirty="0" smtClean="0">
                          <a:solidFill>
                            <a:srgbClr val="BFBFBF"/>
                          </a:solidFill>
                          <a:effectLst/>
                          <a:latin typeface="Calibri"/>
                        </a:rPr>
                        <a:t>Advanced </a:t>
                      </a:r>
                      <a:r>
                        <a:rPr lang="en-US" sz="1400" b="1" i="0" u="none" strike="noStrike" dirty="0">
                          <a:solidFill>
                            <a:srgbClr val="BFBFBF"/>
                          </a:solidFill>
                          <a:effectLst/>
                          <a:latin typeface="Calibri"/>
                        </a:rPr>
                        <a:t>Project Revision - if it were my product… what would I do with it</a:t>
                      </a:r>
                      <a:r>
                        <a:rPr lang="en-US" sz="1400" b="1" i="0" u="none" strike="noStrike" dirty="0" smtClean="0">
                          <a:solidFill>
                            <a:srgbClr val="BFBFBF"/>
                          </a:solidFill>
                          <a:effectLst/>
                          <a:latin typeface="Calibri"/>
                        </a:rPr>
                        <a:t>!</a:t>
                      </a:r>
                    </a:p>
                    <a:p>
                      <a:pPr algn="l" fontAlgn="b"/>
                      <a:endParaRPr lang="en-US" sz="1400" b="1" i="0" u="none" strike="noStrike" dirty="0">
                        <a:solidFill>
                          <a:srgbClr val="BFBFBF"/>
                        </a:solidFill>
                        <a:effectLst/>
                        <a:latin typeface="Calibri"/>
                      </a:endParaRPr>
                    </a:p>
                  </a:txBody>
                  <a:tcPr marL="0" marR="0" marT="0" marB="0" anchor="b">
                    <a:lnL>
                      <a:noFill/>
                    </a:lnL>
                    <a:lnR>
                      <a:noFill/>
                    </a:lnR>
                    <a:lnT>
                      <a:noFill/>
                    </a:lnT>
                    <a:lnB>
                      <a:noFill/>
                    </a:lnB>
                  </a:tcPr>
                </a:tc>
              </a:tr>
            </a:tbl>
          </a:graphicData>
        </a:graphic>
      </p:graphicFrame>
      <p:sp>
        <p:nvSpPr>
          <p:cNvPr id="7" name="Rectangle 6"/>
          <p:cNvSpPr/>
          <p:nvPr/>
        </p:nvSpPr>
        <p:spPr bwMode="auto">
          <a:xfrm>
            <a:off x="1412501" y="2306517"/>
            <a:ext cx="6142436" cy="673814"/>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3728858" y="3913304"/>
            <a:ext cx="5186746" cy="1631216"/>
          </a:xfrm>
          <a:prstGeom prst="rect">
            <a:avLst/>
          </a:prstGeom>
          <a:solidFill>
            <a:srgbClr val="FFFFFF"/>
          </a:solidFill>
        </p:spPr>
        <p:txBody>
          <a:bodyPr wrap="square" rtlCol="0">
            <a:spAutoFit/>
          </a:bodyPr>
          <a:lstStyle/>
          <a:p>
            <a:r>
              <a:rPr lang="en-CA" sz="2000" dirty="0" smtClean="0"/>
              <a:t>Every Group Presents (15 min)!</a:t>
            </a:r>
          </a:p>
          <a:p>
            <a:pPr marL="342900" indent="-342900">
              <a:buFontTx/>
              <a:buChar char="-"/>
            </a:pPr>
            <a:r>
              <a:rPr lang="en-CA" sz="2000" dirty="0" smtClean="0"/>
              <a:t>Their own SA for tool under study</a:t>
            </a:r>
          </a:p>
          <a:p>
            <a:pPr marL="342900" indent="-342900">
              <a:buFontTx/>
              <a:buChar char="-"/>
            </a:pPr>
            <a:r>
              <a:rPr lang="en-CA" sz="2000" dirty="0" smtClean="0"/>
              <a:t>Rationale and desirable architectural features</a:t>
            </a:r>
          </a:p>
          <a:p>
            <a:endParaRPr lang="en-CA" sz="2000" dirty="0"/>
          </a:p>
        </p:txBody>
      </p:sp>
      <p:cxnSp>
        <p:nvCxnSpPr>
          <p:cNvPr id="9" name="Straight Arrow Connector 8"/>
          <p:cNvCxnSpPr>
            <a:stCxn id="8" idx="0"/>
            <a:endCxn id="7" idx="2"/>
          </p:cNvCxnSpPr>
          <p:nvPr/>
        </p:nvCxnSpPr>
        <p:spPr bwMode="auto">
          <a:xfrm flipH="1" flipV="1">
            <a:off x="4483719" y="2980331"/>
            <a:ext cx="1838512" cy="932973"/>
          </a:xfrm>
          <a:prstGeom prst="straightConnector1">
            <a:avLst/>
          </a:prstGeom>
          <a:solidFill>
            <a:schemeClr val="accent1"/>
          </a:solidFill>
          <a:ln w="76200" cap="flat" cmpd="sng" algn="ctr">
            <a:solidFill>
              <a:srgbClr val="FF0909"/>
            </a:solidFill>
            <a:prstDash val="solid"/>
            <a:round/>
            <a:headEnd type="none" w="med" len="med"/>
            <a:tailEnd type="triangle"/>
          </a:ln>
          <a:effectLst/>
        </p:spPr>
      </p:cxnSp>
    </p:spTree>
    <p:extLst>
      <p:ext uri="{BB962C8B-B14F-4D97-AF65-F5344CB8AC3E}">
        <p14:creationId xmlns:p14="http://schemas.microsoft.com/office/powerpoint/2010/main" val="3245527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Lectures overview... Cont’d!</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14</a:t>
            </a:fld>
            <a:endParaRPr lang="it-IT" altLang="en-US"/>
          </a:p>
        </p:txBody>
      </p:sp>
      <p:graphicFrame>
        <p:nvGraphicFramePr>
          <p:cNvPr id="6" name="Table 5"/>
          <p:cNvGraphicFramePr>
            <a:graphicFrameLocks noGrp="1"/>
          </p:cNvGraphicFramePr>
          <p:nvPr>
            <p:extLst>
              <p:ext uri="{D42A27DB-BD31-4B8C-83A1-F6EECF244321}">
                <p14:modId xmlns:p14="http://schemas.microsoft.com/office/powerpoint/2010/main" val="1302008261"/>
              </p:ext>
            </p:extLst>
          </p:nvPr>
        </p:nvGraphicFramePr>
        <p:xfrm>
          <a:off x="737634" y="1422788"/>
          <a:ext cx="7905835" cy="2816033"/>
        </p:xfrm>
        <a:graphic>
          <a:graphicData uri="http://schemas.openxmlformats.org/drawingml/2006/table">
            <a:tbl>
              <a:tblPr/>
              <a:tblGrid>
                <a:gridCol w="759581"/>
                <a:gridCol w="7146254"/>
              </a:tblGrid>
              <a:tr h="469074">
                <a:tc>
                  <a:txBody>
                    <a:bodyPr/>
                    <a:lstStyle/>
                    <a:p>
                      <a:pPr algn="l" fontAlgn="b"/>
                      <a:r>
                        <a:rPr lang="en-US" sz="1400" b="0" i="0" u="none" strike="noStrike" dirty="0">
                          <a:solidFill>
                            <a:srgbClr val="000000"/>
                          </a:solidFill>
                          <a:effectLst/>
                          <a:latin typeface="Calibri"/>
                        </a:rPr>
                        <a:t>L9</a:t>
                      </a: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Architecture Styles: </a:t>
                      </a:r>
                      <a:r>
                        <a:rPr lang="en-US" sz="1400" b="0" i="0" u="none" strike="noStrike" dirty="0" smtClean="0">
                          <a:solidFill>
                            <a:srgbClr val="BFBFBF"/>
                          </a:solidFill>
                          <a:effectLst/>
                          <a:latin typeface="Calibri"/>
                        </a:rPr>
                        <a:t/>
                      </a:r>
                      <a:br>
                        <a:rPr lang="en-US" sz="1400" b="0" i="0" u="none" strike="noStrike" dirty="0" smtClean="0">
                          <a:solidFill>
                            <a:srgbClr val="BFBFBF"/>
                          </a:solidFill>
                          <a:effectLst/>
                          <a:latin typeface="Calibri"/>
                        </a:rPr>
                      </a:br>
                      <a:r>
                        <a:rPr lang="en-US" sz="1400" b="0" i="0" u="none" strike="noStrike" dirty="0" smtClean="0">
                          <a:solidFill>
                            <a:srgbClr val="BFBFBF"/>
                          </a:solidFill>
                          <a:effectLst/>
                          <a:latin typeface="Calibri"/>
                        </a:rPr>
                        <a:t>introduction </a:t>
                      </a:r>
                      <a:r>
                        <a:rPr lang="en-US" sz="1400" b="0" i="0" u="none" strike="noStrike" dirty="0">
                          <a:solidFill>
                            <a:srgbClr val="BFBFBF"/>
                          </a:solidFill>
                          <a:effectLst/>
                          <a:latin typeface="Calibri"/>
                        </a:rPr>
                        <a:t>to Data-Intensive applications (</a:t>
                      </a:r>
                      <a:r>
                        <a:rPr lang="en-US" sz="1400" b="0" i="0" u="none" strike="noStrike" dirty="0" err="1">
                          <a:solidFill>
                            <a:srgbClr val="BFBFBF"/>
                          </a:solidFill>
                          <a:effectLst/>
                          <a:latin typeface="Calibri"/>
                        </a:rPr>
                        <a:t>batch+stream</a:t>
                      </a:r>
                      <a:r>
                        <a:rPr lang="en-US" sz="1400" b="0" i="0" u="none" strike="noStrike" dirty="0">
                          <a:solidFill>
                            <a:srgbClr val="BFBFBF"/>
                          </a:solidFill>
                          <a:effectLst/>
                          <a:latin typeface="Calibri"/>
                        </a:rPr>
                        <a:t> intro) and Data-intensive styles</a:t>
                      </a:r>
                    </a:p>
                  </a:txBody>
                  <a:tcPr marL="0" marR="0" marT="0" marB="0" anchor="b">
                    <a:lnL>
                      <a:noFill/>
                    </a:lnL>
                    <a:lnR>
                      <a:noFill/>
                    </a:lnR>
                    <a:lnT>
                      <a:noFill/>
                    </a:lnT>
                    <a:lnB>
                      <a:noFill/>
                    </a:lnB>
                  </a:tcPr>
                </a:tc>
              </a:tr>
              <a:tr h="179363">
                <a:tc>
                  <a:txBody>
                    <a:bodyPr/>
                    <a:lstStyle/>
                    <a:p>
                      <a:pPr algn="l" fontAlgn="b"/>
                      <a:r>
                        <a:rPr lang="en-US" sz="1400" b="0" i="0" u="none" strike="noStrike" dirty="0" smtClean="0">
                          <a:solidFill>
                            <a:srgbClr val="000000"/>
                          </a:solidFill>
                          <a:effectLst/>
                          <a:latin typeface="Calibri"/>
                        </a:rPr>
                        <a:t>L10</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0" i="0" u="none" strike="noStrike" dirty="0" smtClean="0">
                        <a:solidFill>
                          <a:srgbClr val="BFBFBF"/>
                        </a:solidFill>
                        <a:effectLst/>
                        <a:latin typeface="Calibri"/>
                      </a:endParaRPr>
                    </a:p>
                    <a:p>
                      <a:pPr algn="l" fontAlgn="b"/>
                      <a:r>
                        <a:rPr lang="en-US" sz="1400" b="0" i="0" u="none" strike="noStrike" dirty="0" smtClean="0">
                          <a:solidFill>
                            <a:srgbClr val="BFBFBF"/>
                          </a:solidFill>
                          <a:effectLst/>
                          <a:latin typeface="Calibri"/>
                        </a:rPr>
                        <a:t>Complex </a:t>
                      </a:r>
                      <a:r>
                        <a:rPr lang="en-US" sz="1400" b="0" i="0" u="none" strike="noStrike" dirty="0">
                          <a:solidFill>
                            <a:srgbClr val="BFBFBF"/>
                          </a:solidFill>
                          <a:effectLst/>
                          <a:latin typeface="Calibri"/>
                        </a:rPr>
                        <a:t>Software Architecture Styles: Data-Intensive Middleware and </a:t>
                      </a:r>
                      <a:r>
                        <a:rPr lang="en-US" sz="1400" b="0" i="0" u="none" strike="noStrike" dirty="0" err="1">
                          <a:solidFill>
                            <a:srgbClr val="BFBFBF"/>
                          </a:solidFill>
                          <a:effectLst/>
                          <a:latin typeface="Calibri"/>
                        </a:rPr>
                        <a:t>NoSQL</a:t>
                      </a:r>
                      <a:r>
                        <a:rPr lang="en-US" sz="1400" b="0" i="0" u="none" strike="noStrike" dirty="0">
                          <a:solidFill>
                            <a:srgbClr val="BFBFBF"/>
                          </a:solidFill>
                          <a:effectLst/>
                          <a:latin typeface="Calibri"/>
                        </a:rPr>
                        <a:t> </a:t>
                      </a:r>
                      <a:r>
                        <a:rPr lang="en-US" sz="1400" b="0" i="0" u="none" strike="noStrike" dirty="0" smtClean="0">
                          <a:solidFill>
                            <a:srgbClr val="BFBFBF"/>
                          </a:solidFill>
                          <a:effectLst/>
                          <a:latin typeface="Calibri"/>
                        </a:rPr>
                        <a:t>DB</a:t>
                      </a:r>
                    </a:p>
                    <a:p>
                      <a:pPr algn="l" fontAlgn="b"/>
                      <a:endParaRPr lang="en-US" sz="1400" b="0" i="0" u="none" strike="noStrike" dirty="0" smtClean="0">
                        <a:solidFill>
                          <a:srgbClr val="BFBFBF"/>
                        </a:solidFill>
                        <a:effectLst/>
                        <a:latin typeface="Calibri"/>
                      </a:endParaRPr>
                    </a:p>
                  </a:txBody>
                  <a:tcPr marL="0" marR="0" marT="0" marB="0" anchor="b">
                    <a:lnL>
                      <a:noFill/>
                    </a:lnL>
                    <a:lnR>
                      <a:noFill/>
                    </a:lnR>
                    <a:lnT>
                      <a:noFill/>
                    </a:lnT>
                    <a:lnB>
                      <a:noFill/>
                    </a:lnB>
                  </a:tcPr>
                </a:tc>
              </a:tr>
              <a:tr h="179363">
                <a:tc>
                  <a:txBody>
                    <a:bodyPr/>
                    <a:lstStyle/>
                    <a:p>
                      <a:pPr algn="l" fontAlgn="b"/>
                      <a:r>
                        <a:rPr lang="cs-CZ" sz="1400" b="0" i="0" u="none" strike="noStrike" dirty="0" smtClean="0">
                          <a:solidFill>
                            <a:srgbClr val="000000"/>
                          </a:solidFill>
                          <a:effectLst/>
                          <a:latin typeface="Calibri"/>
                        </a:rPr>
                        <a:t>L11</a:t>
                      </a:r>
                    </a:p>
                    <a:p>
                      <a:pPr algn="l" fontAlgn="b"/>
                      <a:endParaRPr lang="cs-CZ"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1" i="0" u="none" strike="noStrike" dirty="0">
                          <a:solidFill>
                            <a:srgbClr val="BFBFBF"/>
                          </a:solidFill>
                          <a:effectLst/>
                          <a:latin typeface="Calibri"/>
                        </a:rPr>
                        <a:t>Intermediate Project Revision - draft of software architecture </a:t>
                      </a:r>
                      <a:r>
                        <a:rPr lang="en-US" sz="1400" b="1" i="0" u="none" strike="noStrike" dirty="0" smtClean="0">
                          <a:solidFill>
                            <a:srgbClr val="BFBFBF"/>
                          </a:solidFill>
                          <a:effectLst/>
                          <a:latin typeface="Calibri"/>
                        </a:rPr>
                        <a:t>documentation</a:t>
                      </a:r>
                    </a:p>
                    <a:p>
                      <a:pPr algn="l" fontAlgn="b"/>
                      <a:endParaRPr lang="en-US" sz="1400" b="1" i="0" u="none" strike="noStrike" dirty="0">
                        <a:solidFill>
                          <a:srgbClr val="BFBFBF"/>
                        </a:solidFill>
                        <a:effectLst/>
                        <a:latin typeface="Calibri"/>
                      </a:endParaRPr>
                    </a:p>
                  </a:txBody>
                  <a:tcPr marL="0" marR="0" marT="0" marB="0" anchor="b">
                    <a:lnL>
                      <a:noFill/>
                    </a:lnL>
                    <a:lnR>
                      <a:noFill/>
                    </a:lnR>
                    <a:lnT>
                      <a:noFill/>
                    </a:lnT>
                    <a:lnB>
                      <a:noFill/>
                    </a:lnB>
                  </a:tcPr>
                </a:tc>
              </a:tr>
              <a:tr h="358726">
                <a:tc>
                  <a:txBody>
                    <a:bodyPr/>
                    <a:lstStyle/>
                    <a:p>
                      <a:pPr algn="l" fontAlgn="b"/>
                      <a:r>
                        <a:rPr lang="is-IS" sz="1400" b="0" i="0" u="none" strike="noStrike" dirty="0" smtClean="0">
                          <a:solidFill>
                            <a:srgbClr val="000000"/>
                          </a:solidFill>
                          <a:effectLst/>
                          <a:latin typeface="Calibri"/>
                        </a:rPr>
                        <a:t>L12</a:t>
                      </a:r>
                    </a:p>
                    <a:p>
                      <a:pPr algn="l" fontAlgn="b"/>
                      <a:endParaRPr lang="is-I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Complex Software Architecting Methods: </a:t>
                      </a:r>
                      <a:r>
                        <a:rPr lang="en-US" sz="1400" b="0" i="0" u="none" strike="noStrike" dirty="0" smtClean="0">
                          <a:solidFill>
                            <a:srgbClr val="BFBFBF"/>
                          </a:solidFill>
                          <a:effectLst/>
                          <a:latin typeface="Calibri"/>
                        </a:rPr>
                        <a:t>MDA</a:t>
                      </a:r>
                    </a:p>
                    <a:p>
                      <a:pPr algn="l" fontAlgn="b"/>
                      <a:endParaRPr lang="en-US" sz="1400" b="0" i="0" u="none" strike="noStrike" dirty="0">
                        <a:solidFill>
                          <a:srgbClr val="BFBFBF"/>
                        </a:solidFill>
                        <a:effectLst/>
                        <a:latin typeface="Calibri"/>
                      </a:endParaRPr>
                    </a:p>
                  </a:txBody>
                  <a:tcPr marL="0" marR="0" marT="0" marB="0" anchor="b">
                    <a:lnL>
                      <a:noFill/>
                    </a:lnL>
                    <a:lnR>
                      <a:noFill/>
                    </a:lnR>
                    <a:lnT>
                      <a:noFill/>
                    </a:lnT>
                    <a:lnB>
                      <a:noFill/>
                    </a:lnB>
                  </a:tcPr>
                </a:tc>
              </a:tr>
              <a:tr h="179363">
                <a:tc>
                  <a:txBody>
                    <a:bodyPr/>
                    <a:lstStyle/>
                    <a:p>
                      <a:pPr algn="l" fontAlgn="b"/>
                      <a:r>
                        <a:rPr lang="en-US" sz="1400" b="0" i="0" u="none" strike="noStrike">
                          <a:solidFill>
                            <a:srgbClr val="000000"/>
                          </a:solidFill>
                          <a:effectLst/>
                          <a:latin typeface="Calibri"/>
                        </a:rPr>
                        <a:t>L15</a:t>
                      </a:r>
                    </a:p>
                  </a:txBody>
                  <a:tcPr marL="0" marR="0" marT="0" marB="0" anchor="b">
                    <a:lnL>
                      <a:noFill/>
                    </a:lnL>
                    <a:lnR>
                      <a:noFill/>
                    </a:lnR>
                    <a:lnT>
                      <a:noFill/>
                    </a:lnT>
                    <a:lnB>
                      <a:noFill/>
                    </a:lnB>
                  </a:tcPr>
                </a:tc>
                <a:tc>
                  <a:txBody>
                    <a:bodyPr/>
                    <a:lstStyle/>
                    <a:p>
                      <a:pPr algn="l" fontAlgn="b"/>
                      <a:r>
                        <a:rPr lang="en-US" sz="1400" b="0" i="0" u="none" strike="noStrike" dirty="0">
                          <a:solidFill>
                            <a:srgbClr val="BFBFBF"/>
                          </a:solidFill>
                          <a:effectLst/>
                          <a:latin typeface="Calibri"/>
                        </a:rPr>
                        <a:t>Advanced Software Architecture Properties</a:t>
                      </a:r>
                      <a:r>
                        <a:rPr lang="en-US" sz="1400" b="0" i="0" u="none" strike="noStrike" dirty="0" smtClean="0">
                          <a:solidFill>
                            <a:srgbClr val="BFBFBF"/>
                          </a:solidFill>
                          <a:effectLst/>
                          <a:latin typeface="Calibri"/>
                        </a:rPr>
                        <a:t>: DevOps </a:t>
                      </a:r>
                      <a:r>
                        <a:rPr lang="en-US" sz="1400" b="0" i="0" u="none" strike="noStrike" dirty="0">
                          <a:solidFill>
                            <a:srgbClr val="BFBFBF"/>
                          </a:solidFill>
                          <a:effectLst/>
                          <a:latin typeface="Calibri"/>
                        </a:rPr>
                        <a:t>Deploy-First and Shift-Left Architectures</a:t>
                      </a:r>
                    </a:p>
                  </a:txBody>
                  <a:tcPr marL="0" marR="0" marT="0" marB="0" anchor="b">
                    <a:lnL>
                      <a:noFill/>
                    </a:lnL>
                    <a:lnR>
                      <a:noFill/>
                    </a:lnR>
                    <a:lnT>
                      <a:noFill/>
                    </a:lnT>
                    <a:lnB>
                      <a:noFill/>
                    </a:lnB>
                  </a:tcPr>
                </a:tc>
              </a:tr>
              <a:tr h="463350">
                <a:tc>
                  <a:txBody>
                    <a:bodyPr/>
                    <a:lstStyle/>
                    <a:p>
                      <a:pPr algn="l" fontAlgn="b"/>
                      <a:r>
                        <a:rPr lang="en-US" sz="1400" b="0" i="0" u="none" strike="noStrike" dirty="0" smtClean="0">
                          <a:solidFill>
                            <a:srgbClr val="000000"/>
                          </a:solidFill>
                          <a:effectLst/>
                          <a:latin typeface="Calibri"/>
                        </a:rPr>
                        <a:t>L16</a:t>
                      </a:r>
                    </a:p>
                    <a:p>
                      <a:pPr algn="l" fontAlgn="b"/>
                      <a:endParaRPr lang="en-US" sz="14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400" b="1" i="0" u="none" strike="noStrike" dirty="0" smtClean="0">
                        <a:solidFill>
                          <a:srgbClr val="000000"/>
                        </a:solidFill>
                        <a:effectLst/>
                        <a:latin typeface="Calibri"/>
                      </a:endParaRPr>
                    </a:p>
                    <a:p>
                      <a:pPr algn="l" fontAlgn="b"/>
                      <a:r>
                        <a:rPr lang="en-US" sz="1400" b="1" i="0" u="none" strike="noStrike" dirty="0" smtClean="0">
                          <a:solidFill>
                            <a:srgbClr val="000000"/>
                          </a:solidFill>
                          <a:effectLst/>
                          <a:latin typeface="Calibri"/>
                        </a:rPr>
                        <a:t>Advanced </a:t>
                      </a:r>
                      <a:r>
                        <a:rPr lang="en-US" sz="1400" b="1" i="0" u="none" strike="noStrike" dirty="0">
                          <a:solidFill>
                            <a:srgbClr val="000000"/>
                          </a:solidFill>
                          <a:effectLst/>
                          <a:latin typeface="Calibri"/>
                        </a:rPr>
                        <a:t>Project Revision - if it were my product… what would I do with it</a:t>
                      </a:r>
                      <a:r>
                        <a:rPr lang="en-US" sz="1400" b="1" i="0" u="none" strike="noStrike" dirty="0" smtClean="0">
                          <a:solidFill>
                            <a:srgbClr val="000000"/>
                          </a:solidFill>
                          <a:effectLst/>
                          <a:latin typeface="Calibri"/>
                        </a:rPr>
                        <a:t>!</a:t>
                      </a:r>
                    </a:p>
                    <a:p>
                      <a:pPr algn="l" fontAlgn="b"/>
                      <a:endParaRPr lang="en-US" sz="1400" b="1" i="0" u="none" strike="noStrike" dirty="0">
                        <a:solidFill>
                          <a:srgbClr val="000000"/>
                        </a:solidFill>
                        <a:effectLst/>
                        <a:latin typeface="Calibri"/>
                      </a:endParaRPr>
                    </a:p>
                  </a:txBody>
                  <a:tcPr marL="0" marR="0" marT="0" marB="0" anchor="b">
                    <a:lnL>
                      <a:noFill/>
                    </a:lnL>
                    <a:lnR>
                      <a:noFill/>
                    </a:lnR>
                    <a:lnT>
                      <a:noFill/>
                    </a:lnT>
                    <a:lnB>
                      <a:noFill/>
                    </a:lnB>
                  </a:tcPr>
                </a:tc>
              </a:tr>
            </a:tbl>
          </a:graphicData>
        </a:graphic>
      </p:graphicFrame>
      <p:sp>
        <p:nvSpPr>
          <p:cNvPr id="7" name="Rectangle 6"/>
          <p:cNvSpPr/>
          <p:nvPr/>
        </p:nvSpPr>
        <p:spPr bwMode="auto">
          <a:xfrm>
            <a:off x="1386584" y="3619997"/>
            <a:ext cx="6142436" cy="673814"/>
          </a:xfrm>
          <a:prstGeom prst="rect">
            <a:avLst/>
          </a:prstGeom>
          <a:solidFill>
            <a:schemeClr val="accent1">
              <a:alpha val="0"/>
            </a:schemeClr>
          </a:solidFill>
          <a:ln w="76200" cap="flat" cmpd="sng" algn="ctr">
            <a:solidFill>
              <a:srgbClr val="FF0909"/>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3702941" y="5226784"/>
            <a:ext cx="5186746" cy="1631216"/>
          </a:xfrm>
          <a:prstGeom prst="rect">
            <a:avLst/>
          </a:prstGeom>
          <a:solidFill>
            <a:srgbClr val="FFFFFF"/>
          </a:solidFill>
        </p:spPr>
        <p:txBody>
          <a:bodyPr wrap="square" rtlCol="0">
            <a:spAutoFit/>
          </a:bodyPr>
          <a:lstStyle/>
          <a:p>
            <a:r>
              <a:rPr lang="en-CA" sz="2000" dirty="0" smtClean="0"/>
              <a:t>Every Group Presents (15 min)!</a:t>
            </a:r>
          </a:p>
          <a:p>
            <a:pPr marL="342900" indent="-342900">
              <a:buFontTx/>
              <a:buChar char="-"/>
            </a:pPr>
            <a:r>
              <a:rPr lang="en-CA" sz="2000" dirty="0" smtClean="0"/>
              <a:t>Architectural Trade-Off Analysis with new features &amp; NFRs </a:t>
            </a:r>
          </a:p>
          <a:p>
            <a:pPr marL="342900" indent="-342900">
              <a:buFontTx/>
              <a:buChar char="-"/>
            </a:pPr>
            <a:r>
              <a:rPr lang="en-CA" sz="2000" dirty="0" smtClean="0"/>
              <a:t>Architectural Improvement Plan</a:t>
            </a:r>
          </a:p>
          <a:p>
            <a:endParaRPr lang="en-CA" sz="2000" dirty="0"/>
          </a:p>
        </p:txBody>
      </p:sp>
      <p:cxnSp>
        <p:nvCxnSpPr>
          <p:cNvPr id="9" name="Straight Arrow Connector 8"/>
          <p:cNvCxnSpPr>
            <a:stCxn id="8" idx="0"/>
            <a:endCxn id="7" idx="2"/>
          </p:cNvCxnSpPr>
          <p:nvPr/>
        </p:nvCxnSpPr>
        <p:spPr bwMode="auto">
          <a:xfrm flipH="1" flipV="1">
            <a:off x="4457802" y="4293811"/>
            <a:ext cx="1838512" cy="932973"/>
          </a:xfrm>
          <a:prstGeom prst="straightConnector1">
            <a:avLst/>
          </a:prstGeom>
          <a:solidFill>
            <a:schemeClr val="accent1"/>
          </a:solidFill>
          <a:ln w="76200" cap="flat" cmpd="sng" algn="ctr">
            <a:solidFill>
              <a:srgbClr val="FF0909"/>
            </a:solidFill>
            <a:prstDash val="solid"/>
            <a:round/>
            <a:headEnd type="none" w="med" len="med"/>
            <a:tailEnd type="triangle"/>
          </a:ln>
          <a:effectLst/>
        </p:spPr>
      </p:cxnSp>
    </p:spTree>
    <p:extLst>
      <p:ext uri="{BB962C8B-B14F-4D97-AF65-F5344CB8AC3E}">
        <p14:creationId xmlns:p14="http://schemas.microsoft.com/office/powerpoint/2010/main" val="1256652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Font typeface="Wingdings" charset="0"/>
              <a:buNone/>
              <a:defRPr/>
            </a:pPr>
            <a:r>
              <a:rPr lang="en-US" dirty="0" smtClean="0"/>
              <a:t>Any Questions?</a:t>
            </a:r>
            <a:endParaRPr lang="en-US" dirty="0"/>
          </a:p>
        </p:txBody>
      </p:sp>
      <p:sp>
        <p:nvSpPr>
          <p:cNvPr id="5" name="Footer Placeholder 4"/>
          <p:cNvSpPr>
            <a:spLocks noGrp="1"/>
          </p:cNvSpPr>
          <p:nvPr>
            <p:ph type="ftr" sz="quarter" idx="11"/>
          </p:nvPr>
        </p:nvSpPr>
        <p:spPr/>
        <p:txBody>
          <a:bodyPr/>
          <a:lstStyle/>
          <a:p>
            <a:pPr>
              <a:defRPr/>
            </a:pPr>
            <a:r>
              <a:rPr lang="en-US" smtClean="0"/>
              <a:t>Design&amp;SwArch</a:t>
            </a:r>
            <a:endParaRPr lang="en-US"/>
          </a:p>
        </p:txBody>
      </p:sp>
      <p:sp>
        <p:nvSpPr>
          <p:cNvPr id="6" name="Slide Number Placeholder 5"/>
          <p:cNvSpPr>
            <a:spLocks noGrp="1"/>
          </p:cNvSpPr>
          <p:nvPr>
            <p:ph type="sldNum" sz="quarter" idx="12"/>
          </p:nvPr>
        </p:nvSpPr>
        <p:spPr/>
        <p:txBody>
          <a:bodyPr/>
          <a:lstStyle/>
          <a:p>
            <a:pPr>
              <a:defRPr/>
            </a:pPr>
            <a:r>
              <a:rPr lang="it-IT" smtClean="0"/>
              <a:t>- </a:t>
            </a:r>
            <a:fld id="{F437CB37-67A6-844C-AB87-63D4E1346599}" type="slidenum">
              <a:rPr lang="en-US" smtClean="0"/>
              <a:pPr>
                <a:defRPr/>
              </a:pPr>
              <a:t>15</a:t>
            </a:fld>
            <a:r>
              <a:rPr lang="it-IT" smtClean="0"/>
              <a:t> -</a:t>
            </a:r>
            <a:endParaRPr lang="en-US"/>
          </a:p>
        </p:txBody>
      </p:sp>
      <p:pic>
        <p:nvPicPr>
          <p:cNvPr id="3072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5837238"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8991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Now... Let’s get down to Business!</a:t>
            </a:r>
            <a:endParaRPr lang="en-CA" dirty="0"/>
          </a:p>
        </p:txBody>
      </p:sp>
      <p:sp>
        <p:nvSpPr>
          <p:cNvPr id="3" name="Content Placeholder 2"/>
          <p:cNvSpPr>
            <a:spLocks noGrp="1"/>
          </p:cNvSpPr>
          <p:nvPr>
            <p:ph idx="1"/>
          </p:nvPr>
        </p:nvSpPr>
        <p:spPr/>
        <p:txBody>
          <a:bodyPr/>
          <a:lstStyle/>
          <a:p>
            <a:r>
              <a:rPr lang="en-CA" dirty="0" smtClean="0"/>
              <a:t>Lecture 1 (seriously)</a:t>
            </a:r>
          </a:p>
          <a:p>
            <a:pPr lvl="1"/>
            <a:r>
              <a:rPr lang="en-CA" dirty="0"/>
              <a:t>Fundamental </a:t>
            </a:r>
            <a:r>
              <a:rPr lang="en-CA" dirty="0" smtClean="0"/>
              <a:t>Concepts; </a:t>
            </a:r>
          </a:p>
          <a:p>
            <a:pPr lvl="1"/>
            <a:r>
              <a:rPr lang="en-CA" dirty="0" smtClean="0"/>
              <a:t>The </a:t>
            </a:r>
            <a:r>
              <a:rPr lang="en-CA" dirty="0"/>
              <a:t>role of </a:t>
            </a:r>
            <a:r>
              <a:rPr lang="en-CA" dirty="0" smtClean="0"/>
              <a:t>SA;</a:t>
            </a:r>
          </a:p>
          <a:p>
            <a:pPr lvl="1"/>
            <a:r>
              <a:rPr lang="en-CA" dirty="0" smtClean="0"/>
              <a:t>Relations </a:t>
            </a:r>
            <a:r>
              <a:rPr lang="en-CA" dirty="0"/>
              <a:t>between RE and </a:t>
            </a:r>
            <a:r>
              <a:rPr lang="en-CA" dirty="0" smtClean="0"/>
              <a:t>SAs;</a:t>
            </a:r>
          </a:p>
          <a:p>
            <a:pPr lvl="1"/>
            <a:r>
              <a:rPr lang="en-CA" dirty="0" smtClean="0"/>
              <a:t>Design </a:t>
            </a:r>
            <a:r>
              <a:rPr lang="en-CA" dirty="0"/>
              <a:t>concepts and Design Principles; </a:t>
            </a:r>
            <a:endParaRPr lang="en-CA" dirty="0" smtClean="0"/>
          </a:p>
          <a:p>
            <a:pPr lvl="1"/>
            <a:r>
              <a:rPr lang="en-CA" b="1" dirty="0" smtClean="0"/>
              <a:t>Project </a:t>
            </a:r>
            <a:r>
              <a:rPr lang="en-CA" b="1" dirty="0"/>
              <a:t>assignment </a:t>
            </a:r>
            <a:r>
              <a:rPr lang="en-CA" b="1" dirty="0" smtClean="0"/>
              <a:t>overview;</a:t>
            </a:r>
            <a:endParaRPr lang="en-CA" dirty="0"/>
          </a:p>
          <a:p>
            <a:pPr lvl="1"/>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16</a:t>
            </a:fld>
            <a:endParaRPr lang="it-IT" altLang="en-US"/>
          </a:p>
        </p:txBody>
      </p:sp>
    </p:spTree>
    <p:extLst>
      <p:ext uri="{BB962C8B-B14F-4D97-AF65-F5344CB8AC3E}">
        <p14:creationId xmlns:p14="http://schemas.microsoft.com/office/powerpoint/2010/main" val="20809738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703263" y="0"/>
            <a:ext cx="7772400" cy="1143000"/>
          </a:xfrm>
        </p:spPr>
        <p:txBody>
          <a:bodyPr/>
          <a:lstStyle/>
          <a:p>
            <a:pPr eaLnBrk="1" hangingPunct="1">
              <a:defRPr/>
            </a:pPr>
            <a:r>
              <a:rPr lang="en-US" altLang="en-US">
                <a:ea typeface="ＭＳ Ｐゴシック" charset="-128"/>
              </a:rPr>
              <a:t>Software design</a:t>
            </a:r>
          </a:p>
        </p:txBody>
      </p:sp>
      <p:pic>
        <p:nvPicPr>
          <p:cNvPr id="19458" name="Picture 3" descr="software design at its fines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184" y="949365"/>
            <a:ext cx="7902822" cy="592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p:txBody>
          <a:bodyPr/>
          <a:lstStyle/>
          <a:p>
            <a:pPr eaLnBrk="1" hangingPunct="1"/>
            <a:r>
              <a:rPr lang="en-US" dirty="0">
                <a:effectLst>
                  <a:outerShdw blurRad="38100" dist="38100" dir="2700000" algn="tl">
                    <a:srgbClr val="DDDDDD"/>
                  </a:outerShdw>
                </a:effectLst>
                <a:latin typeface="Arial" charset="0"/>
              </a:rPr>
              <a:t>Design and architecture</a:t>
            </a:r>
          </a:p>
        </p:txBody>
      </p:sp>
      <p:sp>
        <p:nvSpPr>
          <p:cNvPr id="21506" name="Rectangle 5"/>
          <p:cNvSpPr>
            <a:spLocks noGrp="1" noChangeArrowheads="1"/>
          </p:cNvSpPr>
          <p:nvPr>
            <p:ph idx="1"/>
          </p:nvPr>
        </p:nvSpPr>
        <p:spPr/>
        <p:txBody>
          <a:bodyPr/>
          <a:lstStyle/>
          <a:p>
            <a:pPr eaLnBrk="1" hangingPunct="1">
              <a:lnSpc>
                <a:spcPct val="90000"/>
              </a:lnSpc>
            </a:pPr>
            <a:r>
              <a:rPr lang="en-US" sz="2800" dirty="0">
                <a:latin typeface="Arial" charset="0"/>
              </a:rPr>
              <a:t>Sometimes used as synonyms</a:t>
            </a:r>
          </a:p>
          <a:p>
            <a:pPr lvl="1" eaLnBrk="1" hangingPunct="1">
              <a:lnSpc>
                <a:spcPct val="90000"/>
              </a:lnSpc>
            </a:pPr>
            <a:r>
              <a:rPr lang="en-US" sz="2400" dirty="0">
                <a:latin typeface="Arial" charset="0"/>
              </a:rPr>
              <a:t>The design activity produces the software architecture (or software design</a:t>
            </a:r>
            <a:r>
              <a:rPr lang="en-US" sz="2400" dirty="0" smtClean="0">
                <a:latin typeface="Arial" charset="0"/>
              </a:rPr>
              <a:t>)</a:t>
            </a:r>
          </a:p>
          <a:p>
            <a:pPr marL="457200" lvl="1" indent="0" eaLnBrk="1" hangingPunct="1">
              <a:lnSpc>
                <a:spcPct val="90000"/>
              </a:lnSpc>
              <a:buNone/>
            </a:pPr>
            <a:endParaRPr lang="en-US" sz="2400" dirty="0">
              <a:latin typeface="Arial" charset="0"/>
            </a:endParaRPr>
          </a:p>
          <a:p>
            <a:pPr eaLnBrk="1" hangingPunct="1">
              <a:lnSpc>
                <a:spcPct val="90000"/>
              </a:lnSpc>
            </a:pPr>
            <a:r>
              <a:rPr lang="en-US" sz="2800" dirty="0">
                <a:latin typeface="Arial" charset="0"/>
              </a:rPr>
              <a:t>Sometimes architecture used as a higher level concept than </a:t>
            </a:r>
            <a:r>
              <a:rPr lang="en-US" sz="2800" dirty="0" smtClean="0">
                <a:latin typeface="Arial" charset="0"/>
              </a:rPr>
              <a:t>design</a:t>
            </a:r>
          </a:p>
          <a:p>
            <a:pPr marL="0" indent="0" eaLnBrk="1" hangingPunct="1">
              <a:lnSpc>
                <a:spcPct val="90000"/>
              </a:lnSpc>
              <a:buNone/>
            </a:pPr>
            <a:endParaRPr lang="en-US" sz="2800" dirty="0">
              <a:latin typeface="Arial" charset="0"/>
            </a:endParaRPr>
          </a:p>
          <a:p>
            <a:pPr eaLnBrk="1" hangingPunct="1">
              <a:lnSpc>
                <a:spcPct val="90000"/>
              </a:lnSpc>
            </a:pPr>
            <a:r>
              <a:rPr lang="en-US" sz="2800" dirty="0">
                <a:latin typeface="Arial" charset="0"/>
              </a:rPr>
              <a:t>Although of course there is a continuum of abstraction/detail</a:t>
            </a:r>
          </a:p>
          <a:p>
            <a:pPr eaLnBrk="1" hangingPunct="1">
              <a:lnSpc>
                <a:spcPct val="90000"/>
              </a:lnSpc>
            </a:pPr>
            <a:endParaRPr lang="en-US" sz="2800" dirty="0">
              <a:latin typeface="Arial" charset="0"/>
            </a:endParaRPr>
          </a:p>
          <a:p>
            <a:pPr eaLnBrk="1" hangingPunct="1">
              <a:lnSpc>
                <a:spcPct val="90000"/>
              </a:lnSpc>
            </a:pPr>
            <a:endParaRPr lang="en-US" sz="2800" dirty="0">
              <a:latin typeface="Arial" charset="0"/>
            </a:endParaRPr>
          </a:p>
          <a:p>
            <a:pPr eaLnBrk="1" hangingPunct="1">
              <a:lnSpc>
                <a:spcPct val="90000"/>
              </a:lnSpc>
            </a:pPr>
            <a:endParaRPr lang="en-US" sz="2800" dirty="0">
              <a:latin typeface="Arial" charset="0"/>
            </a:endParaRPr>
          </a:p>
        </p:txBody>
      </p:sp>
      <p:sp>
        <p:nvSpPr>
          <p:cNvPr id="4"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it-IT" sz="1200">
                <a:solidFill>
                  <a:srgbClr val="003366"/>
                </a:solidFill>
                <a:latin typeface="Trebuchet MS" charset="0"/>
              </a:rPr>
              <a:t>Design and software architecture</a:t>
            </a:r>
          </a:p>
        </p:txBody>
      </p:sp>
      <p:sp>
        <p:nvSpPr>
          <p:cNvPr id="5"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FB84CC2E-0FEC-8B4B-923B-1B1B9676481A}" type="slidenum">
              <a:rPr lang="it-IT" sz="1200">
                <a:solidFill>
                  <a:srgbClr val="003366"/>
                </a:solidFill>
                <a:latin typeface="Trebuchet MS" charset="0"/>
              </a:rPr>
              <a:pPr/>
              <a:t>18</a:t>
            </a:fld>
            <a:endParaRPr lang="it-IT" sz="1200">
              <a:solidFill>
                <a:srgbClr val="003366"/>
              </a:solidFill>
              <a:latin typeface="Trebuchet MS" charset="0"/>
            </a:endParaRPr>
          </a:p>
        </p:txBody>
      </p:sp>
    </p:spTree>
    <p:extLst>
      <p:ext uri="{BB962C8B-B14F-4D97-AF65-F5344CB8AC3E}">
        <p14:creationId xmlns:p14="http://schemas.microsoft.com/office/powerpoint/2010/main" val="3821369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51520" y="116632"/>
            <a:ext cx="8593138" cy="1143000"/>
          </a:xfrm>
        </p:spPr>
        <p:txBody>
          <a:bodyPr/>
          <a:lstStyle/>
          <a:p>
            <a:pPr eaLnBrk="1" hangingPunct="1"/>
            <a:r>
              <a:rPr lang="en-US" sz="3600" dirty="0">
                <a:effectLst>
                  <a:outerShdw blurRad="38100" dist="38100" dir="2700000" algn="tl">
                    <a:srgbClr val="DDDDDD"/>
                  </a:outerShdw>
                </a:effectLst>
                <a:latin typeface="Arial" charset="0"/>
              </a:rPr>
              <a:t>A possible distinction</a:t>
            </a:r>
          </a:p>
        </p:txBody>
      </p:sp>
      <p:sp>
        <p:nvSpPr>
          <p:cNvPr id="234499" name="Rectangle 3"/>
          <p:cNvSpPr>
            <a:spLocks noGrp="1" noChangeArrowheads="1"/>
          </p:cNvSpPr>
          <p:nvPr>
            <p:ph idx="1"/>
          </p:nvPr>
        </p:nvSpPr>
        <p:spPr>
          <a:xfrm>
            <a:off x="251520" y="1628800"/>
            <a:ext cx="8712968" cy="4114800"/>
          </a:xfrm>
        </p:spPr>
        <p:txBody>
          <a:bodyPr/>
          <a:lstStyle/>
          <a:p>
            <a:pPr eaLnBrk="1" hangingPunct="1">
              <a:lnSpc>
                <a:spcPct val="90000"/>
              </a:lnSpc>
              <a:defRPr/>
            </a:pPr>
            <a:r>
              <a:rPr lang="en-US" sz="2000" dirty="0" smtClean="0">
                <a:cs typeface="+mn-cs"/>
              </a:rPr>
              <a:t>Design</a:t>
            </a:r>
          </a:p>
          <a:p>
            <a:pPr lvl="1" eaLnBrk="1" hangingPunct="1">
              <a:lnSpc>
                <a:spcPct val="90000"/>
              </a:lnSpc>
              <a:defRPr/>
            </a:pPr>
            <a:r>
              <a:rPr lang="en-US" sz="1800" dirty="0" smtClean="0"/>
              <a:t>decomposition of system into </a:t>
            </a:r>
            <a:r>
              <a:rPr lang="en-US" sz="1800" i="1" dirty="0" smtClean="0"/>
              <a:t>modules</a:t>
            </a:r>
          </a:p>
          <a:p>
            <a:pPr lvl="1" eaLnBrk="1" hangingPunct="1">
              <a:lnSpc>
                <a:spcPct val="90000"/>
              </a:lnSpc>
              <a:defRPr/>
            </a:pPr>
            <a:r>
              <a:rPr lang="en-US" sz="1800" i="1" dirty="0" smtClean="0"/>
              <a:t>relations/interactions </a:t>
            </a:r>
            <a:r>
              <a:rPr lang="en-US" sz="1800" dirty="0" smtClean="0"/>
              <a:t>among modules</a:t>
            </a:r>
          </a:p>
          <a:p>
            <a:pPr lvl="2" eaLnBrk="1" hangingPunct="1">
              <a:lnSpc>
                <a:spcPct val="90000"/>
              </a:lnSpc>
              <a:defRPr/>
            </a:pPr>
            <a:r>
              <a:rPr lang="en-US" sz="1800" dirty="0" smtClean="0"/>
              <a:t>which uses which</a:t>
            </a:r>
          </a:p>
          <a:p>
            <a:pPr lvl="2" eaLnBrk="1" hangingPunct="1">
              <a:lnSpc>
                <a:spcPct val="90000"/>
              </a:lnSpc>
              <a:defRPr/>
            </a:pPr>
            <a:r>
              <a:rPr lang="en-US" sz="1800" dirty="0" smtClean="0"/>
              <a:t>which inherits from which</a:t>
            </a:r>
          </a:p>
          <a:p>
            <a:pPr lvl="2" eaLnBrk="1" hangingPunct="1">
              <a:lnSpc>
                <a:spcPct val="90000"/>
              </a:lnSpc>
              <a:defRPr/>
            </a:pPr>
            <a:r>
              <a:rPr lang="is-IS" sz="1800" dirty="0" smtClean="0"/>
              <a:t>…</a:t>
            </a:r>
            <a:endParaRPr lang="en-US" sz="1800" dirty="0" smtClean="0"/>
          </a:p>
          <a:p>
            <a:pPr lvl="1" eaLnBrk="1" hangingPunct="1">
              <a:lnSpc>
                <a:spcPct val="90000"/>
              </a:lnSpc>
              <a:defRPr/>
            </a:pPr>
            <a:r>
              <a:rPr lang="en-US" sz="1800" dirty="0" smtClean="0"/>
              <a:t>typically modules are directly mapped into programming elements</a:t>
            </a:r>
          </a:p>
          <a:p>
            <a:pPr marL="457200" lvl="1" indent="0" eaLnBrk="1" hangingPunct="1">
              <a:lnSpc>
                <a:spcPct val="90000"/>
              </a:lnSpc>
              <a:buNone/>
              <a:defRPr/>
            </a:pPr>
            <a:endParaRPr lang="en-US" sz="1800" dirty="0" smtClean="0"/>
          </a:p>
          <a:p>
            <a:pPr eaLnBrk="1" hangingPunct="1">
              <a:lnSpc>
                <a:spcPct val="90000"/>
              </a:lnSpc>
              <a:defRPr/>
            </a:pPr>
            <a:r>
              <a:rPr lang="en-US" sz="2000" dirty="0" smtClean="0">
                <a:cs typeface="+mn-cs"/>
              </a:rPr>
              <a:t>Architecture</a:t>
            </a:r>
          </a:p>
          <a:p>
            <a:pPr lvl="1" eaLnBrk="1" hangingPunct="1">
              <a:lnSpc>
                <a:spcPct val="90000"/>
              </a:lnSpc>
              <a:defRPr/>
            </a:pPr>
            <a:r>
              <a:rPr lang="en-US" sz="1800" dirty="0" smtClean="0"/>
              <a:t>higher level description of </a:t>
            </a:r>
            <a:r>
              <a:rPr lang="en-US" sz="1800" i="1" dirty="0" smtClean="0"/>
              <a:t>logical</a:t>
            </a:r>
            <a:r>
              <a:rPr lang="en-US" sz="1800" dirty="0" smtClean="0"/>
              <a:t> components and how they interact</a:t>
            </a:r>
          </a:p>
          <a:p>
            <a:pPr lvl="2" eaLnBrk="1" hangingPunct="1">
              <a:lnSpc>
                <a:spcPct val="90000"/>
              </a:lnSpc>
              <a:defRPr/>
            </a:pPr>
            <a:r>
              <a:rPr lang="en-US" sz="1800" b="1" i="1" dirty="0" smtClean="0"/>
              <a:t>The architecture of a software system defines the system in terms of computational components and interactions among those components</a:t>
            </a:r>
            <a:r>
              <a:rPr lang="en-US" sz="1800" i="1" dirty="0" smtClean="0"/>
              <a:t>. (Garlan&amp;Shaw1996)</a:t>
            </a:r>
          </a:p>
        </p:txBody>
      </p:sp>
      <p:sp>
        <p:nvSpPr>
          <p:cNvPr id="4"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it-IT" sz="1200">
                <a:solidFill>
                  <a:srgbClr val="003366"/>
                </a:solidFill>
                <a:latin typeface="Trebuchet MS" charset="0"/>
              </a:rPr>
              <a:t>Design and software architecture</a:t>
            </a:r>
          </a:p>
        </p:txBody>
      </p:sp>
      <p:sp>
        <p:nvSpPr>
          <p:cNvPr id="5"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DF1F8116-3896-544A-9B99-DEE803492DED}" type="slidenum">
              <a:rPr lang="it-IT" sz="1200">
                <a:solidFill>
                  <a:srgbClr val="003366"/>
                </a:solidFill>
                <a:latin typeface="Trebuchet MS" charset="0"/>
              </a:rPr>
              <a:pPr/>
              <a:t>19</a:t>
            </a:fld>
            <a:endParaRPr lang="it-IT" sz="1200">
              <a:solidFill>
                <a:srgbClr val="003366"/>
              </a:solidFill>
              <a:latin typeface="Trebuchet MS" charset="0"/>
            </a:endParaRPr>
          </a:p>
        </p:txBody>
      </p:sp>
    </p:spTree>
    <p:extLst>
      <p:ext uri="{BB962C8B-B14F-4D97-AF65-F5344CB8AC3E}">
        <p14:creationId xmlns:p14="http://schemas.microsoft.com/office/powerpoint/2010/main" val="36605210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Roadmap for Today</a:t>
            </a:r>
            <a:endParaRPr lang="en-CA" dirty="0"/>
          </a:p>
        </p:txBody>
      </p:sp>
      <p:sp>
        <p:nvSpPr>
          <p:cNvPr id="3" name="Content Placeholder 2"/>
          <p:cNvSpPr>
            <a:spLocks noGrp="1"/>
          </p:cNvSpPr>
          <p:nvPr>
            <p:ph idx="1"/>
          </p:nvPr>
        </p:nvSpPr>
        <p:spPr/>
        <p:txBody>
          <a:bodyPr/>
          <a:lstStyle/>
          <a:p>
            <a:r>
              <a:rPr lang="en-CA" dirty="0" smtClean="0"/>
              <a:t>Course Structure Intro</a:t>
            </a:r>
          </a:p>
          <a:p>
            <a:r>
              <a:rPr lang="en-CA" dirty="0" smtClean="0"/>
              <a:t>Basic Notions around Software Architectures</a:t>
            </a:r>
          </a:p>
          <a:p>
            <a:r>
              <a:rPr lang="en-CA" dirty="0" smtClean="0"/>
              <a:t>SAs &amp; Design </a:t>
            </a:r>
          </a:p>
          <a:p>
            <a:r>
              <a:rPr lang="en-CA" dirty="0" smtClean="0"/>
              <a:t>Design Principles</a:t>
            </a:r>
          </a:p>
          <a:p>
            <a:r>
              <a:rPr lang="en-CA" dirty="0" smtClean="0"/>
              <a:t>Before we leave... </a:t>
            </a:r>
          </a:p>
          <a:p>
            <a:pPr lvl="1"/>
            <a:r>
              <a:rPr lang="en-CA" dirty="0" smtClean="0"/>
              <a:t>Project Assignment!</a:t>
            </a:r>
          </a:p>
          <a:p>
            <a:pPr lvl="1"/>
            <a:r>
              <a:rPr lang="en-CA" dirty="0" smtClean="0"/>
              <a:t>Q&amp;A</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a:t>
            </a:fld>
            <a:endParaRPr lang="it-IT" altLang="en-US"/>
          </a:p>
        </p:txBody>
      </p:sp>
    </p:spTree>
    <p:extLst>
      <p:ext uri="{BB962C8B-B14F-4D97-AF65-F5344CB8AC3E}">
        <p14:creationId xmlns:p14="http://schemas.microsoft.com/office/powerpoint/2010/main" val="3814737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a:xfrm>
            <a:off x="736600" y="119063"/>
            <a:ext cx="7772400" cy="1143000"/>
          </a:xfrm>
        </p:spPr>
        <p:txBody>
          <a:bodyPr/>
          <a:lstStyle/>
          <a:p>
            <a:pPr eaLnBrk="1" hangingPunct="1"/>
            <a:r>
              <a:rPr lang="nl-NL">
                <a:effectLst>
                  <a:outerShdw blurRad="38100" dist="38100" dir="2700000" algn="tl">
                    <a:srgbClr val="DDDDDD"/>
                  </a:outerShdw>
                </a:effectLst>
                <a:latin typeface="Arial" charset="0"/>
              </a:rPr>
              <a:t>Where did it start?</a:t>
            </a:r>
          </a:p>
        </p:txBody>
      </p:sp>
      <p:pic>
        <p:nvPicPr>
          <p:cNvPr id="96258" name="Picture 4" descr="vt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45400" y="0"/>
            <a:ext cx="1498600" cy="2168525"/>
          </a:xfrm>
        </p:spPr>
      </p:pic>
      <p:sp>
        <p:nvSpPr>
          <p:cNvPr id="5" name="Footer Placeholder 3"/>
          <p:cNvSpPr>
            <a:spLocks noGrp="1"/>
          </p:cNvSpPr>
          <p:nvPr>
            <p:ph type="ftr" sz="quarter" idx="11"/>
          </p:nvPr>
        </p:nvSpPr>
        <p:spPr>
          <a:xfrm>
            <a:off x="5308600" y="6400800"/>
            <a:ext cx="3835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6"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52D9EC18-F5AC-CF4F-AFB1-D62C02F44304}" type="slidenum">
              <a:rPr lang="nl-NL" sz="1200">
                <a:solidFill>
                  <a:srgbClr val="003366"/>
                </a:solidFill>
                <a:latin typeface="Trebuchet MS" charset="0"/>
              </a:rPr>
              <a:pPr/>
              <a:t>20</a:t>
            </a:fld>
            <a:endParaRPr lang="nl-NL" sz="1200">
              <a:solidFill>
                <a:srgbClr val="003366"/>
              </a:solidFill>
              <a:latin typeface="Trebuchet MS" charset="0"/>
            </a:endParaRPr>
          </a:p>
        </p:txBody>
      </p:sp>
      <p:sp>
        <p:nvSpPr>
          <p:cNvPr id="96261" name="Rectangle 3"/>
          <p:cNvSpPr>
            <a:spLocks noGrp="1" noChangeArrowheads="1"/>
          </p:cNvSpPr>
          <p:nvPr>
            <p:ph type="body" idx="4294967295"/>
          </p:nvPr>
        </p:nvSpPr>
        <p:spPr>
          <a:xfrm>
            <a:off x="0" y="1168400"/>
            <a:ext cx="7772400" cy="4114800"/>
          </a:xfrm>
        </p:spPr>
        <p:txBody>
          <a:bodyPr/>
          <a:lstStyle/>
          <a:p>
            <a:pPr eaLnBrk="1" hangingPunct="1"/>
            <a:r>
              <a:rPr lang="nl-NL">
                <a:latin typeface="Arial" charset="0"/>
              </a:rPr>
              <a:t>1992: Perry &amp; Wolf</a:t>
            </a:r>
          </a:p>
          <a:p>
            <a:pPr eaLnBrk="1" hangingPunct="1"/>
            <a:r>
              <a:rPr lang="nl-NL">
                <a:latin typeface="Arial" charset="0"/>
              </a:rPr>
              <a:t>1987: J.A. Zachman; 1989: M. Shaw</a:t>
            </a:r>
          </a:p>
          <a:p>
            <a:pPr eaLnBrk="1" hangingPunct="1"/>
            <a:r>
              <a:rPr lang="nl-NL">
                <a:latin typeface="Arial" charset="0"/>
              </a:rPr>
              <a:t>1978/79: David Parnas, program families</a:t>
            </a:r>
          </a:p>
          <a:p>
            <a:pPr eaLnBrk="1" hangingPunct="1"/>
            <a:r>
              <a:rPr lang="nl-NL">
                <a:latin typeface="Arial" charset="0"/>
              </a:rPr>
              <a:t>1972 (1969): Edsger Dijkstra, program families</a:t>
            </a:r>
          </a:p>
          <a:p>
            <a:pPr eaLnBrk="1" hangingPunct="1"/>
            <a:r>
              <a:rPr lang="nl-NL">
                <a:latin typeface="Arial" charset="0"/>
              </a:rPr>
              <a:t>1969: I.P. Sharp @ NATO Software Engineering conference:</a:t>
            </a:r>
          </a:p>
          <a:p>
            <a:pPr eaLnBrk="1" hangingPunct="1">
              <a:buClr>
                <a:schemeClr val="tx1"/>
              </a:buClr>
              <a:buFontTx/>
              <a:buChar char=" "/>
            </a:pPr>
            <a:r>
              <a:rPr lang="ja-JP" altLang="nl-NL">
                <a:latin typeface="Arial" charset="0"/>
              </a:rPr>
              <a:t>“</a:t>
            </a:r>
            <a:r>
              <a:rPr lang="nl-NL" altLang="ja-JP">
                <a:latin typeface="Arial" charset="0"/>
              </a:rPr>
              <a:t>I think we have something in addition to software engineering [..] This is the subject of software architecture. Architecture is different from engineering.</a:t>
            </a:r>
            <a:r>
              <a:rPr lang="ja-JP" altLang="nl-NL">
                <a:latin typeface="Arial" charset="0"/>
              </a:rPr>
              <a:t>”</a:t>
            </a:r>
            <a:endParaRPr lang="nl-NL">
              <a:latin typeface="Arial" charset="0"/>
            </a:endParaRPr>
          </a:p>
        </p:txBody>
      </p:sp>
    </p:spTree>
    <p:extLst>
      <p:ext uri="{BB962C8B-B14F-4D97-AF65-F5344CB8AC3E}">
        <p14:creationId xmlns:p14="http://schemas.microsoft.com/office/powerpoint/2010/main" val="22250411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0" y="386001"/>
            <a:ext cx="8786813" cy="625078"/>
          </a:xfrm>
        </p:spPr>
        <p:txBody>
          <a:bodyPr/>
          <a:lstStyle/>
          <a:p>
            <a:pPr eaLnBrk="1" hangingPunct="1"/>
            <a:r>
              <a:rPr lang="en-US" dirty="0">
                <a:effectLst>
                  <a:outerShdw blurRad="38100" dist="38100" dir="2700000" algn="tl">
                    <a:srgbClr val="DDDDDD"/>
                  </a:outerShdw>
                </a:effectLst>
                <a:latin typeface="Arial" charset="0"/>
              </a:rPr>
              <a:t>Design </a:t>
            </a:r>
            <a:r>
              <a:rPr lang="en-US" dirty="0" smtClean="0">
                <a:effectLst>
                  <a:outerShdw blurRad="38100" dist="38100" dir="2700000" algn="tl">
                    <a:srgbClr val="DDDDDD"/>
                  </a:outerShdw>
                </a:effectLst>
                <a:latin typeface="Arial" charset="0"/>
              </a:rPr>
              <a:t>vs. </a:t>
            </a:r>
            <a:r>
              <a:rPr lang="en-US" dirty="0">
                <a:effectLst>
                  <a:outerShdw blurRad="38100" dist="38100" dir="2700000" algn="tl">
                    <a:srgbClr val="DDDDDD"/>
                  </a:outerShdw>
                </a:effectLst>
                <a:latin typeface="Arial" charset="0"/>
              </a:rPr>
              <a:t>Architecture: </a:t>
            </a:r>
            <a:r>
              <a:rPr lang="en-US" dirty="0" smtClean="0">
                <a:effectLst>
                  <a:outerShdw blurRad="38100" dist="38100" dir="2700000" algn="tl">
                    <a:srgbClr val="DDDDDD"/>
                  </a:outerShdw>
                </a:effectLst>
                <a:latin typeface="Arial" charset="0"/>
              </a:rPr>
              <a:t>an </a:t>
            </a:r>
            <a:r>
              <a:rPr lang="en-US" dirty="0">
                <a:effectLst>
                  <a:outerShdw blurRad="38100" dist="38100" dir="2700000" algn="tl">
                    <a:srgbClr val="DDDDDD"/>
                  </a:outerShdw>
                </a:effectLst>
                <a:latin typeface="Arial" charset="0"/>
              </a:rPr>
              <a:t>example</a:t>
            </a:r>
          </a:p>
        </p:txBody>
      </p:sp>
      <p:sp>
        <p:nvSpPr>
          <p:cNvPr id="50180" name="Rectangle 3"/>
          <p:cNvSpPr>
            <a:spLocks noGrp="1" noChangeArrowheads="1"/>
          </p:cNvSpPr>
          <p:nvPr>
            <p:ph idx="1"/>
          </p:nvPr>
        </p:nvSpPr>
        <p:spPr>
          <a:xfrm>
            <a:off x="566738" y="2667000"/>
            <a:ext cx="7772400" cy="3192463"/>
          </a:xfrm>
        </p:spPr>
        <p:txBody>
          <a:bodyPr/>
          <a:lstStyle/>
          <a:p>
            <a:pPr eaLnBrk="1" hangingPunct="1">
              <a:defRPr/>
            </a:pPr>
            <a:r>
              <a:rPr lang="en-US" dirty="0" smtClean="0">
                <a:cs typeface="+mn-cs"/>
              </a:rPr>
              <a:t>Consider a simple Java system supporting users opening and operating on bank accounts</a:t>
            </a:r>
          </a:p>
        </p:txBody>
      </p:sp>
      <p:sp>
        <p:nvSpPr>
          <p:cNvPr id="50178"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77CA8B8D-F174-7145-879E-182262F11BEE}" type="slidenum">
              <a:rPr lang="en-US" sz="1200">
                <a:solidFill>
                  <a:srgbClr val="003366"/>
                </a:solidFill>
                <a:latin typeface="Comic Sans MS" charset="0"/>
              </a:rPr>
              <a:pPr/>
              <a:t>21</a:t>
            </a:fld>
            <a:endParaRPr lang="en-US" sz="1200">
              <a:solidFill>
                <a:srgbClr val="003366"/>
              </a:solidFill>
              <a:latin typeface="Comic Sans MS" charset="0"/>
            </a:endParaRPr>
          </a:p>
        </p:txBody>
      </p:sp>
    </p:spTree>
    <p:extLst>
      <p:ext uri="{BB962C8B-B14F-4D97-AF65-F5344CB8AC3E}">
        <p14:creationId xmlns:p14="http://schemas.microsoft.com/office/powerpoint/2010/main" val="3997061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19063" y="152400"/>
            <a:ext cx="8737600" cy="1143000"/>
          </a:xfrm>
        </p:spPr>
        <p:txBody>
          <a:bodyPr/>
          <a:lstStyle/>
          <a:p>
            <a:pPr eaLnBrk="1" hangingPunct="1"/>
            <a:r>
              <a:rPr lang="en-US" dirty="0">
                <a:effectLst>
                  <a:outerShdw blurRad="38100" dist="38100" dir="2700000" algn="tl">
                    <a:srgbClr val="DDDDDD"/>
                  </a:outerShdw>
                </a:effectLst>
                <a:latin typeface="Arial" charset="0"/>
              </a:rPr>
              <a:t>Higher level model – Architecture?</a:t>
            </a:r>
          </a:p>
        </p:txBody>
      </p:sp>
      <p:sp>
        <p:nvSpPr>
          <p:cNvPr id="54276" name="Rectangle 3"/>
          <p:cNvSpPr>
            <a:spLocks noGrp="1" noChangeArrowheads="1"/>
          </p:cNvSpPr>
          <p:nvPr>
            <p:ph idx="1"/>
          </p:nvPr>
        </p:nvSpPr>
        <p:spPr>
          <a:xfrm>
            <a:off x="668338" y="3187700"/>
            <a:ext cx="7772400" cy="3421063"/>
          </a:xfrm>
        </p:spPr>
        <p:txBody>
          <a:bodyPr/>
          <a:lstStyle/>
          <a:p>
            <a:pPr eaLnBrk="1" hangingPunct="1">
              <a:lnSpc>
                <a:spcPct val="80000"/>
              </a:lnSpc>
              <a:defRPr/>
            </a:pPr>
            <a:r>
              <a:rPr lang="en-US" sz="2000" dirty="0" smtClean="0">
                <a:cs typeface="+mn-cs"/>
              </a:rPr>
              <a:t>A Bank Server is able to receive from clients two requests</a:t>
            </a:r>
          </a:p>
          <a:p>
            <a:pPr lvl="1" eaLnBrk="1" hangingPunct="1">
              <a:lnSpc>
                <a:spcPct val="80000"/>
              </a:lnSpc>
              <a:defRPr/>
            </a:pPr>
            <a:r>
              <a:rPr lang="en-US" sz="1600" dirty="0" smtClean="0"/>
              <a:t>Open account: it returns an account identifier. If the account does not exist, the system creates it</a:t>
            </a:r>
          </a:p>
          <a:p>
            <a:pPr lvl="1" eaLnBrk="1" hangingPunct="1">
              <a:lnSpc>
                <a:spcPct val="80000"/>
              </a:lnSpc>
              <a:defRPr/>
            </a:pPr>
            <a:r>
              <a:rPr lang="en-US" sz="1600" dirty="0" smtClean="0"/>
              <a:t>Balance: it checks the balance of a previously opened account</a:t>
            </a:r>
          </a:p>
          <a:p>
            <a:pPr eaLnBrk="1" hangingPunct="1">
              <a:lnSpc>
                <a:spcPct val="80000"/>
              </a:lnSpc>
              <a:defRPr/>
            </a:pPr>
            <a:r>
              <a:rPr lang="en-US" sz="2000" dirty="0" smtClean="0">
                <a:cs typeface="+mn-cs"/>
              </a:rPr>
              <a:t>Other details are made transparent:</a:t>
            </a:r>
          </a:p>
          <a:p>
            <a:pPr lvl="1" eaLnBrk="1" hangingPunct="1">
              <a:lnSpc>
                <a:spcPct val="80000"/>
              </a:lnSpc>
              <a:defRPr/>
            </a:pPr>
            <a:r>
              <a:rPr lang="en-US" sz="1600" dirty="0" smtClean="0"/>
              <a:t>The factory</a:t>
            </a:r>
          </a:p>
          <a:p>
            <a:pPr lvl="1" eaLnBrk="1" hangingPunct="1">
              <a:lnSpc>
                <a:spcPct val="80000"/>
              </a:lnSpc>
              <a:defRPr/>
            </a:pPr>
            <a:r>
              <a:rPr lang="en-US" sz="1600" dirty="0" smtClean="0"/>
              <a:t>The distinction between services offered by the manager and those offered by the account</a:t>
            </a:r>
          </a:p>
        </p:txBody>
      </p:sp>
      <p:sp>
        <p:nvSpPr>
          <p:cNvPr id="54274"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AC1EEBC9-107D-F94C-979C-8459A606561D}" type="slidenum">
              <a:rPr lang="en-US" sz="1200">
                <a:solidFill>
                  <a:srgbClr val="003366"/>
                </a:solidFill>
                <a:latin typeface="Comic Sans MS" charset="0"/>
              </a:rPr>
              <a:pPr/>
              <a:t>22</a:t>
            </a:fld>
            <a:endParaRPr lang="en-US" sz="1200">
              <a:solidFill>
                <a:srgbClr val="003366"/>
              </a:solidFill>
              <a:latin typeface="Comic Sans MS" charset="0"/>
            </a:endParaRPr>
          </a:p>
        </p:txBody>
      </p:sp>
      <p:sp>
        <p:nvSpPr>
          <p:cNvPr id="28676" name="Rectangle 4"/>
          <p:cNvSpPr>
            <a:spLocks noChangeArrowheads="1"/>
          </p:cNvSpPr>
          <p:nvPr/>
        </p:nvSpPr>
        <p:spPr bwMode="auto">
          <a:xfrm>
            <a:off x="5097463" y="1558925"/>
            <a:ext cx="2895600"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Comic Sans MS" charset="0"/>
            </a:endParaRPr>
          </a:p>
        </p:txBody>
      </p:sp>
      <p:sp>
        <p:nvSpPr>
          <p:cNvPr id="28677" name="Line 5"/>
          <p:cNvSpPr>
            <a:spLocks noChangeShapeType="1"/>
          </p:cNvSpPr>
          <p:nvPr/>
        </p:nvSpPr>
        <p:spPr bwMode="auto">
          <a:xfrm>
            <a:off x="5097463" y="2016125"/>
            <a:ext cx="289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78" name="Text Box 6"/>
          <p:cNvSpPr txBox="1">
            <a:spLocks noChangeArrowheads="1"/>
          </p:cNvSpPr>
          <p:nvPr/>
        </p:nvSpPr>
        <p:spPr bwMode="auto">
          <a:xfrm>
            <a:off x="5792788" y="1558925"/>
            <a:ext cx="744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eaLnBrk="1" hangingPunct="1"/>
            <a:r>
              <a:rPr lang="en-US" sz="2000">
                <a:solidFill>
                  <a:schemeClr val="tx1"/>
                </a:solidFill>
                <a:latin typeface="Comic Sans MS" charset="0"/>
              </a:rPr>
              <a:t>Bank</a:t>
            </a:r>
          </a:p>
        </p:txBody>
      </p:sp>
      <p:sp>
        <p:nvSpPr>
          <p:cNvPr id="28679" name="Text Box 7"/>
          <p:cNvSpPr txBox="1">
            <a:spLocks noChangeArrowheads="1"/>
          </p:cNvSpPr>
          <p:nvPr/>
        </p:nvSpPr>
        <p:spPr bwMode="auto">
          <a:xfrm>
            <a:off x="5080000" y="2397125"/>
            <a:ext cx="1760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eaLnBrk="1" hangingPunct="1"/>
            <a:r>
              <a:rPr lang="en-US" sz="2000">
                <a:solidFill>
                  <a:schemeClr val="tx1"/>
                </a:solidFill>
                <a:latin typeface="Comic Sans MS" charset="0"/>
              </a:rPr>
              <a:t>OpenAccount</a:t>
            </a:r>
          </a:p>
        </p:txBody>
      </p:sp>
      <p:sp>
        <p:nvSpPr>
          <p:cNvPr id="28680" name="Text Box 8"/>
          <p:cNvSpPr txBox="1">
            <a:spLocks noChangeArrowheads="1"/>
          </p:cNvSpPr>
          <p:nvPr/>
        </p:nvSpPr>
        <p:spPr bwMode="auto">
          <a:xfrm>
            <a:off x="5084763" y="2762250"/>
            <a:ext cx="293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eaLnBrk="1" hangingPunct="1"/>
            <a:r>
              <a:rPr lang="en-US" sz="2000">
                <a:solidFill>
                  <a:schemeClr val="tx1"/>
                </a:solidFill>
                <a:latin typeface="Comic Sans MS" charset="0"/>
              </a:rPr>
              <a:t>CheckBalance(Account)</a:t>
            </a:r>
          </a:p>
        </p:txBody>
      </p:sp>
      <p:sp>
        <p:nvSpPr>
          <p:cNvPr id="28681" name="Line 9"/>
          <p:cNvSpPr>
            <a:spLocks noChangeShapeType="1"/>
          </p:cNvSpPr>
          <p:nvPr/>
        </p:nvSpPr>
        <p:spPr bwMode="auto">
          <a:xfrm>
            <a:off x="5097463" y="2320925"/>
            <a:ext cx="289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2" name="Rectangle 10"/>
          <p:cNvSpPr>
            <a:spLocks noChangeArrowheads="1"/>
          </p:cNvSpPr>
          <p:nvPr/>
        </p:nvSpPr>
        <p:spPr bwMode="auto">
          <a:xfrm>
            <a:off x="1058863" y="1711325"/>
            <a:ext cx="1676400" cy="137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Comic Sans MS" charset="0"/>
            </a:endParaRPr>
          </a:p>
        </p:txBody>
      </p:sp>
      <p:sp>
        <p:nvSpPr>
          <p:cNvPr id="28683" name="Text Box 11"/>
          <p:cNvSpPr txBox="1">
            <a:spLocks noChangeArrowheads="1"/>
          </p:cNvSpPr>
          <p:nvPr/>
        </p:nvSpPr>
        <p:spPr bwMode="auto">
          <a:xfrm>
            <a:off x="1463675" y="1787525"/>
            <a:ext cx="86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eaLnBrk="1" hangingPunct="1"/>
            <a:r>
              <a:rPr lang="en-US" sz="2000">
                <a:solidFill>
                  <a:schemeClr val="tx1"/>
                </a:solidFill>
                <a:latin typeface="Comic Sans MS" charset="0"/>
              </a:rPr>
              <a:t>Client</a:t>
            </a:r>
          </a:p>
        </p:txBody>
      </p:sp>
      <p:sp>
        <p:nvSpPr>
          <p:cNvPr id="28684" name="Line 12"/>
          <p:cNvSpPr>
            <a:spLocks noChangeShapeType="1"/>
          </p:cNvSpPr>
          <p:nvPr/>
        </p:nvSpPr>
        <p:spPr bwMode="auto">
          <a:xfrm>
            <a:off x="1058863" y="2168525"/>
            <a:ext cx="167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5" name="Line 13"/>
          <p:cNvSpPr>
            <a:spLocks noChangeShapeType="1"/>
          </p:cNvSpPr>
          <p:nvPr/>
        </p:nvSpPr>
        <p:spPr bwMode="auto">
          <a:xfrm>
            <a:off x="1058863" y="2473325"/>
            <a:ext cx="167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6" name="Line 14"/>
          <p:cNvSpPr>
            <a:spLocks noChangeShapeType="1"/>
          </p:cNvSpPr>
          <p:nvPr/>
        </p:nvSpPr>
        <p:spPr bwMode="auto">
          <a:xfrm>
            <a:off x="2735263" y="2549525"/>
            <a:ext cx="2362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6687484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312738" y="119063"/>
            <a:ext cx="7772400" cy="1143000"/>
          </a:xfrm>
        </p:spPr>
        <p:txBody>
          <a:bodyPr/>
          <a:lstStyle/>
          <a:p>
            <a:pPr eaLnBrk="1" hangingPunct="1"/>
            <a:r>
              <a:rPr lang="en-US" dirty="0">
                <a:effectLst>
                  <a:outerShdw blurRad="38100" dist="38100" dir="2700000" algn="tl">
                    <a:srgbClr val="DDDDDD"/>
                  </a:outerShdw>
                </a:effectLst>
                <a:latin typeface="Arial" charset="0"/>
              </a:rPr>
              <a:t>Other models: </a:t>
            </a:r>
            <a:r>
              <a:rPr lang="en-US" dirty="0" err="1">
                <a:effectLst>
                  <a:outerShdw blurRad="38100" dist="38100" dir="2700000" algn="tl">
                    <a:srgbClr val="DDDDDD"/>
                  </a:outerShdw>
                </a:effectLst>
                <a:latin typeface="Arial" charset="0"/>
              </a:rPr>
              <a:t>Executables</a:t>
            </a:r>
            <a:r>
              <a:rPr lang="en-US" dirty="0">
                <a:effectLst>
                  <a:outerShdw blurRad="38100" dist="38100" dir="2700000" algn="tl">
                    <a:srgbClr val="DDDDDD"/>
                  </a:outerShdw>
                </a:effectLst>
                <a:latin typeface="Arial" charset="0"/>
              </a:rPr>
              <a:t>  (</a:t>
            </a:r>
            <a:r>
              <a:rPr lang="en-US" i="1" dirty="0">
                <a:effectLst>
                  <a:outerShdw blurRad="38100" dist="38100" dir="2700000" algn="tl">
                    <a:srgbClr val="DDDDDD"/>
                  </a:outerShdw>
                </a:effectLst>
                <a:latin typeface="Arial" charset="0"/>
              </a:rPr>
              <a:t>deployment units</a:t>
            </a:r>
            <a:r>
              <a:rPr lang="en-US" dirty="0">
                <a:effectLst>
                  <a:outerShdw blurRad="38100" dist="38100" dir="2700000" algn="tl">
                    <a:srgbClr val="DDDDDD"/>
                  </a:outerShdw>
                </a:effectLst>
                <a:latin typeface="Arial" charset="0"/>
              </a:rPr>
              <a:t>)</a:t>
            </a:r>
          </a:p>
        </p:txBody>
      </p:sp>
      <p:sp>
        <p:nvSpPr>
          <p:cNvPr id="5222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59E537DA-7A5F-0546-B703-327596A8562B}" type="slidenum">
              <a:rPr lang="en-US" sz="1200">
                <a:solidFill>
                  <a:srgbClr val="003366"/>
                </a:solidFill>
                <a:latin typeface="Trebuchet MS" charset="0"/>
              </a:rPr>
              <a:pPr/>
              <a:t>23</a:t>
            </a:fld>
            <a:endParaRPr lang="en-US" sz="1200">
              <a:solidFill>
                <a:srgbClr val="003366"/>
              </a:solidFill>
              <a:latin typeface="Trebuchet MS" charset="0"/>
            </a:endParaRP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57413"/>
            <a:ext cx="8382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Line 5"/>
          <p:cNvSpPr>
            <a:spLocks noChangeShapeType="1"/>
          </p:cNvSpPr>
          <p:nvPr/>
        </p:nvSpPr>
        <p:spPr bwMode="auto">
          <a:xfrm flipH="1" flipV="1">
            <a:off x="4572000" y="2819400"/>
            <a:ext cx="1066800" cy="4572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6"/>
          <p:cNvSpPr>
            <a:spLocks noChangeShapeType="1"/>
          </p:cNvSpPr>
          <p:nvPr/>
        </p:nvSpPr>
        <p:spPr bwMode="auto">
          <a:xfrm flipH="1" flipV="1">
            <a:off x="4648200" y="4191000"/>
            <a:ext cx="990600" cy="3048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6" name="Line 7"/>
          <p:cNvSpPr>
            <a:spLocks noChangeShapeType="1"/>
          </p:cNvSpPr>
          <p:nvPr/>
        </p:nvSpPr>
        <p:spPr bwMode="auto">
          <a:xfrm flipH="1" flipV="1">
            <a:off x="4648200" y="5029200"/>
            <a:ext cx="990600" cy="762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85886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312738" y="119063"/>
            <a:ext cx="7772400" cy="1143000"/>
          </a:xfrm>
        </p:spPr>
        <p:txBody>
          <a:bodyPr/>
          <a:lstStyle/>
          <a:p>
            <a:pPr eaLnBrk="1" hangingPunct="1"/>
            <a:r>
              <a:rPr lang="en-US" dirty="0">
                <a:effectLst>
                  <a:outerShdw blurRad="38100" dist="38100" dir="2700000" algn="tl">
                    <a:srgbClr val="DDDDDD"/>
                  </a:outerShdw>
                </a:effectLst>
                <a:latin typeface="Arial" charset="0"/>
              </a:rPr>
              <a:t>Other models: </a:t>
            </a:r>
            <a:r>
              <a:rPr lang="en-US" dirty="0" err="1">
                <a:effectLst>
                  <a:outerShdw blurRad="38100" dist="38100" dir="2700000" algn="tl">
                    <a:srgbClr val="DDDDDD"/>
                  </a:outerShdw>
                </a:effectLst>
                <a:latin typeface="Arial" charset="0"/>
              </a:rPr>
              <a:t>Executables</a:t>
            </a:r>
            <a:r>
              <a:rPr lang="en-US" dirty="0">
                <a:effectLst>
                  <a:outerShdw blurRad="38100" dist="38100" dir="2700000" algn="tl">
                    <a:srgbClr val="DDDDDD"/>
                  </a:outerShdw>
                </a:effectLst>
                <a:latin typeface="Arial" charset="0"/>
              </a:rPr>
              <a:t>  (</a:t>
            </a:r>
            <a:r>
              <a:rPr lang="en-US" i="1" dirty="0">
                <a:effectLst>
                  <a:outerShdw blurRad="38100" dist="38100" dir="2700000" algn="tl">
                    <a:srgbClr val="DDDDDD"/>
                  </a:outerShdw>
                </a:effectLst>
                <a:latin typeface="Arial" charset="0"/>
              </a:rPr>
              <a:t>deployment units</a:t>
            </a:r>
            <a:r>
              <a:rPr lang="en-US" dirty="0">
                <a:effectLst>
                  <a:outerShdw blurRad="38100" dist="38100" dir="2700000" algn="tl">
                    <a:srgbClr val="DDDDDD"/>
                  </a:outerShdw>
                </a:effectLst>
                <a:latin typeface="Arial" charset="0"/>
              </a:rPr>
              <a:t>)</a:t>
            </a:r>
          </a:p>
        </p:txBody>
      </p:sp>
      <p:sp>
        <p:nvSpPr>
          <p:cNvPr id="5222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59E537DA-7A5F-0546-B703-327596A8562B}" type="slidenum">
              <a:rPr lang="en-US" sz="1200">
                <a:solidFill>
                  <a:srgbClr val="003366"/>
                </a:solidFill>
                <a:latin typeface="Trebuchet MS" charset="0"/>
              </a:rPr>
              <a:pPr/>
              <a:t>24</a:t>
            </a:fld>
            <a:endParaRPr lang="en-US" sz="1200">
              <a:solidFill>
                <a:srgbClr val="003366"/>
              </a:solidFill>
              <a:latin typeface="Trebuchet MS" charset="0"/>
            </a:endParaRP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57413"/>
            <a:ext cx="8382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Line 5"/>
          <p:cNvSpPr>
            <a:spLocks noChangeShapeType="1"/>
          </p:cNvSpPr>
          <p:nvPr/>
        </p:nvSpPr>
        <p:spPr bwMode="auto">
          <a:xfrm flipH="1" flipV="1">
            <a:off x="4572000" y="2819400"/>
            <a:ext cx="1066800" cy="4572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6"/>
          <p:cNvSpPr>
            <a:spLocks noChangeShapeType="1"/>
          </p:cNvSpPr>
          <p:nvPr/>
        </p:nvSpPr>
        <p:spPr bwMode="auto">
          <a:xfrm flipH="1" flipV="1">
            <a:off x="4648200" y="4191000"/>
            <a:ext cx="990600" cy="3048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6" name="Line 7"/>
          <p:cNvSpPr>
            <a:spLocks noChangeShapeType="1"/>
          </p:cNvSpPr>
          <p:nvPr/>
        </p:nvSpPr>
        <p:spPr bwMode="auto">
          <a:xfrm flipH="1" flipV="1">
            <a:off x="4648200" y="5029200"/>
            <a:ext cx="990600" cy="76200"/>
          </a:xfrm>
          <a:prstGeom prst="line">
            <a:avLst/>
          </a:prstGeom>
          <a:noFill/>
          <a:ln w="63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881193" y="1619745"/>
            <a:ext cx="2853215" cy="461665"/>
          </a:xfrm>
          <a:prstGeom prst="rect">
            <a:avLst/>
          </a:prstGeom>
          <a:noFill/>
        </p:spPr>
        <p:txBody>
          <a:bodyPr wrap="none" rtlCol="0">
            <a:spAutoFit/>
          </a:bodyPr>
          <a:lstStyle/>
          <a:p>
            <a:r>
              <a:rPr lang="en-CA" dirty="0" smtClean="0">
                <a:solidFill>
                  <a:srgbClr val="FF0000"/>
                </a:solidFill>
              </a:rPr>
              <a:t>Is this architecture?</a:t>
            </a:r>
            <a:endParaRPr lang="en-CA" dirty="0">
              <a:solidFill>
                <a:srgbClr val="FF0000"/>
              </a:solidFill>
            </a:endParaRPr>
          </a:p>
        </p:txBody>
      </p:sp>
    </p:spTree>
    <p:extLst>
      <p:ext uri="{BB962C8B-B14F-4D97-AF65-F5344CB8AC3E}">
        <p14:creationId xmlns:p14="http://schemas.microsoft.com/office/powerpoint/2010/main" val="1505364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0" y="0"/>
            <a:ext cx="8610600" cy="1143000"/>
          </a:xfrm>
        </p:spPr>
        <p:txBody>
          <a:bodyPr/>
          <a:lstStyle/>
          <a:p>
            <a:pPr eaLnBrk="1" hangingPunct="1"/>
            <a:r>
              <a:rPr lang="en-US" dirty="0">
                <a:effectLst>
                  <a:outerShdw blurRad="38100" dist="38100" dir="2700000" algn="tl">
                    <a:srgbClr val="DDDDDD"/>
                  </a:outerShdw>
                </a:effectLst>
                <a:latin typeface="Arial" charset="0"/>
              </a:rPr>
              <a:t>Other models: Processes and threads</a:t>
            </a:r>
            <a:br>
              <a:rPr lang="en-US" dirty="0">
                <a:effectLst>
                  <a:outerShdw blurRad="38100" dist="38100" dir="2700000" algn="tl">
                    <a:srgbClr val="DDDDDD"/>
                  </a:outerShdw>
                </a:effectLst>
                <a:latin typeface="Arial" charset="0"/>
              </a:rPr>
            </a:br>
            <a:r>
              <a:rPr lang="en-US" dirty="0">
                <a:effectLst>
                  <a:outerShdw blurRad="38100" dist="38100" dir="2700000" algn="tl">
                    <a:srgbClr val="DDDDDD"/>
                  </a:outerShdw>
                </a:effectLst>
                <a:latin typeface="Arial" charset="0"/>
              </a:rPr>
              <a:t> (</a:t>
            </a:r>
            <a:r>
              <a:rPr lang="en-US" i="1" dirty="0">
                <a:effectLst>
                  <a:outerShdw blurRad="38100" dist="38100" dir="2700000" algn="tl">
                    <a:srgbClr val="DDDDDD"/>
                  </a:outerShdw>
                </a:effectLst>
                <a:latin typeface="Arial" charset="0"/>
              </a:rPr>
              <a:t>runtime units</a:t>
            </a:r>
            <a:r>
              <a:rPr lang="en-US" dirty="0">
                <a:effectLst>
                  <a:outerShdw blurRad="38100" dist="38100" dir="2700000" algn="tl">
                    <a:srgbClr val="DDDDDD"/>
                  </a:outerShdw>
                </a:effectLst>
                <a:latin typeface="Arial" charset="0"/>
              </a:rPr>
              <a:t>)</a:t>
            </a:r>
          </a:p>
        </p:txBody>
      </p:sp>
      <p:sp>
        <p:nvSpPr>
          <p:cNvPr id="53250"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FA857976-AD93-D441-8B49-2B49997535A1}" type="slidenum">
              <a:rPr lang="en-US" sz="1200">
                <a:solidFill>
                  <a:srgbClr val="003366"/>
                </a:solidFill>
                <a:latin typeface="Trebuchet MS" charset="0"/>
              </a:rPr>
              <a:pPr/>
              <a:t>25</a:t>
            </a:fld>
            <a:endParaRPr lang="en-US" sz="1200">
              <a:solidFill>
                <a:srgbClr val="003366"/>
              </a:solidFill>
              <a:latin typeface="Trebuchet MS" charset="0"/>
            </a:endParaRP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82296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109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0" y="0"/>
            <a:ext cx="8610600" cy="1143000"/>
          </a:xfrm>
        </p:spPr>
        <p:txBody>
          <a:bodyPr/>
          <a:lstStyle/>
          <a:p>
            <a:pPr eaLnBrk="1" hangingPunct="1"/>
            <a:r>
              <a:rPr lang="en-US" dirty="0">
                <a:effectLst>
                  <a:outerShdw blurRad="38100" dist="38100" dir="2700000" algn="tl">
                    <a:srgbClr val="DDDDDD"/>
                  </a:outerShdw>
                </a:effectLst>
                <a:latin typeface="Arial" charset="0"/>
              </a:rPr>
              <a:t>Other models: Processes and threads</a:t>
            </a:r>
            <a:br>
              <a:rPr lang="en-US" dirty="0">
                <a:effectLst>
                  <a:outerShdw blurRad="38100" dist="38100" dir="2700000" algn="tl">
                    <a:srgbClr val="DDDDDD"/>
                  </a:outerShdw>
                </a:effectLst>
                <a:latin typeface="Arial" charset="0"/>
              </a:rPr>
            </a:br>
            <a:r>
              <a:rPr lang="en-US" dirty="0">
                <a:effectLst>
                  <a:outerShdw blurRad="38100" dist="38100" dir="2700000" algn="tl">
                    <a:srgbClr val="DDDDDD"/>
                  </a:outerShdw>
                </a:effectLst>
                <a:latin typeface="Arial" charset="0"/>
              </a:rPr>
              <a:t> (</a:t>
            </a:r>
            <a:r>
              <a:rPr lang="en-US" i="1" dirty="0">
                <a:effectLst>
                  <a:outerShdw blurRad="38100" dist="38100" dir="2700000" algn="tl">
                    <a:srgbClr val="DDDDDD"/>
                  </a:outerShdw>
                </a:effectLst>
                <a:latin typeface="Arial" charset="0"/>
              </a:rPr>
              <a:t>runtime units</a:t>
            </a:r>
            <a:r>
              <a:rPr lang="en-US" dirty="0">
                <a:effectLst>
                  <a:outerShdw blurRad="38100" dist="38100" dir="2700000" algn="tl">
                    <a:srgbClr val="DDDDDD"/>
                  </a:outerShdw>
                </a:effectLst>
                <a:latin typeface="Arial" charset="0"/>
              </a:rPr>
              <a:t>)</a:t>
            </a:r>
          </a:p>
        </p:txBody>
      </p:sp>
      <p:sp>
        <p:nvSpPr>
          <p:cNvPr id="53250"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FA857976-AD93-D441-8B49-2B49997535A1}" type="slidenum">
              <a:rPr lang="en-US" sz="1200">
                <a:solidFill>
                  <a:srgbClr val="003366"/>
                </a:solidFill>
                <a:latin typeface="Trebuchet MS" charset="0"/>
              </a:rPr>
              <a:pPr/>
              <a:t>26</a:t>
            </a:fld>
            <a:endParaRPr lang="en-US" sz="1200">
              <a:solidFill>
                <a:srgbClr val="003366"/>
              </a:solidFill>
              <a:latin typeface="Trebuchet MS" charset="0"/>
            </a:endParaRP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82296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81193" y="1619745"/>
            <a:ext cx="1480744" cy="461665"/>
          </a:xfrm>
          <a:prstGeom prst="rect">
            <a:avLst/>
          </a:prstGeom>
          <a:noFill/>
        </p:spPr>
        <p:txBody>
          <a:bodyPr wrap="none" rtlCol="0">
            <a:spAutoFit/>
          </a:bodyPr>
          <a:lstStyle/>
          <a:p>
            <a:r>
              <a:rPr lang="en-CA" dirty="0" smtClean="0">
                <a:solidFill>
                  <a:srgbClr val="FF0000"/>
                </a:solidFill>
              </a:rPr>
              <a:t>And this?</a:t>
            </a:r>
            <a:endParaRPr lang="en-CA" dirty="0">
              <a:solidFill>
                <a:srgbClr val="FF0000"/>
              </a:solidFill>
            </a:endParaRPr>
          </a:p>
        </p:txBody>
      </p:sp>
    </p:spTree>
    <p:extLst>
      <p:ext uri="{BB962C8B-B14F-4D97-AF65-F5344CB8AC3E}">
        <p14:creationId xmlns:p14="http://schemas.microsoft.com/office/powerpoint/2010/main" val="2812101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essentially</a:t>
            </a:r>
            <a:r>
              <a:rPr lang="is-IS" dirty="0" smtClean="0"/>
              <a:t>… How do we distinguish between the two?</a:t>
            </a:r>
            <a:endParaRPr lang="en-US" dirty="0"/>
          </a:p>
        </p:txBody>
      </p:sp>
      <p:sp>
        <p:nvSpPr>
          <p:cNvPr id="3" name="Content Placeholder 2"/>
          <p:cNvSpPr>
            <a:spLocks noGrp="1"/>
          </p:cNvSpPr>
          <p:nvPr>
            <p:ph idx="1"/>
          </p:nvPr>
        </p:nvSpPr>
        <p:spPr>
          <a:xfrm>
            <a:off x="178595" y="1785938"/>
            <a:ext cx="8786813" cy="3155230"/>
          </a:xfrm>
        </p:spPr>
        <p:txBody>
          <a:bodyPr/>
          <a:lstStyle/>
          <a:p>
            <a:r>
              <a:rPr lang="en-US" dirty="0" smtClean="0"/>
              <a:t>Architecture: </a:t>
            </a:r>
            <a:r>
              <a:rPr lang="en-US" sz="2000" b="0" dirty="0" smtClean="0"/>
              <a:t>artifacts describing decisions made and consequent structural decomposition + properties of  resulting software.</a:t>
            </a:r>
          </a:p>
          <a:p>
            <a:pPr marL="0" indent="0">
              <a:buNone/>
            </a:pPr>
            <a:endParaRPr lang="en-US" sz="2000" b="0" dirty="0" smtClean="0"/>
          </a:p>
          <a:p>
            <a:r>
              <a:rPr lang="en-US" dirty="0" smtClean="0"/>
              <a:t>Design: </a:t>
            </a:r>
            <a:r>
              <a:rPr lang="en-US" sz="2000" b="0" dirty="0" smtClean="0"/>
              <a:t>Process and series of decisions leading to architecture</a:t>
            </a:r>
            <a:endParaRPr lang="en-US" sz="2000" b="0"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27</a:t>
            </a:fld>
            <a:endParaRPr lang="it-IT"/>
          </a:p>
        </p:txBody>
      </p:sp>
      <p:sp>
        <p:nvSpPr>
          <p:cNvPr id="6" name="TextBox 5"/>
          <p:cNvSpPr txBox="1"/>
          <p:nvPr/>
        </p:nvSpPr>
        <p:spPr>
          <a:xfrm>
            <a:off x="2337513" y="5093260"/>
            <a:ext cx="5885884" cy="646331"/>
          </a:xfrm>
          <a:prstGeom prst="rect">
            <a:avLst/>
          </a:prstGeom>
          <a:noFill/>
        </p:spPr>
        <p:txBody>
          <a:bodyPr wrap="none" rtlCol="0">
            <a:spAutoFit/>
          </a:bodyPr>
          <a:lstStyle/>
          <a:p>
            <a:r>
              <a:rPr lang="en-US" sz="3600" b="1" i="1" dirty="0" smtClean="0"/>
              <a:t>Documenting Both is critical!</a:t>
            </a:r>
            <a:endParaRPr lang="en-US" sz="3600" b="1" i="1" dirty="0"/>
          </a:p>
        </p:txBody>
      </p:sp>
    </p:spTree>
    <p:extLst>
      <p:ext uri="{BB962C8B-B14F-4D97-AF65-F5344CB8AC3E}">
        <p14:creationId xmlns:p14="http://schemas.microsoft.com/office/powerpoint/2010/main" val="28841472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pPr eaLnBrk="1" hangingPunct="1">
              <a:defRPr/>
            </a:pPr>
            <a:r>
              <a:rPr lang="en-US" altLang="en-US">
                <a:ea typeface="ＭＳ Ｐゴシック" charset="-128"/>
              </a:rPr>
              <a:t>Pre-architecture life cycle</a:t>
            </a:r>
          </a:p>
        </p:txBody>
      </p:sp>
      <p:sp>
        <p:nvSpPr>
          <p:cNvPr id="15" name="Footer Placeholder 2"/>
          <p:cNvSpPr>
            <a:spLocks noGrp="1"/>
          </p:cNvSpPr>
          <p:nvPr>
            <p:ph type="ftr" sz="quarter" idx="11"/>
          </p:nvPr>
        </p:nvSpPr>
        <p:spPr>
          <a:xfrm>
            <a:off x="444500" y="6297613"/>
            <a:ext cx="3321050"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
        <p:nvSpPr>
          <p:cNvPr id="800771" name="Text Box 3"/>
          <p:cNvSpPr txBox="1">
            <a:spLocks noChangeArrowheads="1"/>
          </p:cNvSpPr>
          <p:nvPr/>
        </p:nvSpPr>
        <p:spPr bwMode="auto">
          <a:xfrm>
            <a:off x="3765550" y="26416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requirements</a:t>
            </a:r>
          </a:p>
        </p:txBody>
      </p:sp>
      <p:sp>
        <p:nvSpPr>
          <p:cNvPr id="800772" name="Text Box 4"/>
          <p:cNvSpPr txBox="1">
            <a:spLocks noChangeArrowheads="1"/>
          </p:cNvSpPr>
          <p:nvPr/>
        </p:nvSpPr>
        <p:spPr bwMode="auto">
          <a:xfrm>
            <a:off x="4832350" y="3830638"/>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agreement</a:t>
            </a:r>
          </a:p>
        </p:txBody>
      </p:sp>
      <p:sp>
        <p:nvSpPr>
          <p:cNvPr id="800773" name="Text Box 5"/>
          <p:cNvSpPr txBox="1">
            <a:spLocks noChangeArrowheads="1"/>
          </p:cNvSpPr>
          <p:nvPr/>
        </p:nvSpPr>
        <p:spPr bwMode="auto">
          <a:xfrm>
            <a:off x="5899150" y="26416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quality</a:t>
            </a:r>
          </a:p>
        </p:txBody>
      </p:sp>
      <p:sp>
        <p:nvSpPr>
          <p:cNvPr id="800774" name="Text Box 6"/>
          <p:cNvSpPr txBox="1">
            <a:spLocks noChangeArrowheads="1"/>
          </p:cNvSpPr>
          <p:nvPr/>
        </p:nvSpPr>
        <p:spPr bwMode="auto">
          <a:xfrm>
            <a:off x="4832350" y="4897438"/>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dirty="0" smtClean="0">
                <a:solidFill>
                  <a:schemeClr val="tx1"/>
                </a:solidFill>
              </a:rPr>
              <a:t>design</a:t>
            </a:r>
            <a:endParaRPr lang="en-US" altLang="en-US" sz="1600" b="1" dirty="0">
              <a:solidFill>
                <a:schemeClr val="tx1"/>
              </a:solidFill>
            </a:endParaRPr>
          </a:p>
        </p:txBody>
      </p:sp>
      <p:cxnSp>
        <p:nvCxnSpPr>
          <p:cNvPr id="800775" name="AutoShape 7"/>
          <p:cNvCxnSpPr>
            <a:cxnSpLocks noChangeShapeType="1"/>
            <a:stCxn id="800771" idx="2"/>
            <a:endCxn id="800772" idx="0"/>
          </p:cNvCxnSpPr>
          <p:nvPr/>
        </p:nvCxnSpPr>
        <p:spPr bwMode="auto">
          <a:xfrm>
            <a:off x="4565650" y="2987675"/>
            <a:ext cx="1066800" cy="842963"/>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0776" name="AutoShape 8"/>
          <p:cNvCxnSpPr>
            <a:cxnSpLocks noChangeShapeType="1"/>
            <a:stCxn id="800773" idx="2"/>
            <a:endCxn id="800772" idx="0"/>
          </p:cNvCxnSpPr>
          <p:nvPr/>
        </p:nvCxnSpPr>
        <p:spPr bwMode="auto">
          <a:xfrm flipH="1">
            <a:off x="5632450" y="2987675"/>
            <a:ext cx="1066800" cy="842963"/>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0777" name="AutoShape 9"/>
          <p:cNvCxnSpPr>
            <a:cxnSpLocks noChangeShapeType="1"/>
            <a:stCxn id="800772" idx="2"/>
            <a:endCxn id="800774" idx="0"/>
          </p:cNvCxnSpPr>
          <p:nvPr/>
        </p:nvCxnSpPr>
        <p:spPr bwMode="auto">
          <a:xfrm>
            <a:off x="5632450" y="4176713"/>
            <a:ext cx="0" cy="7207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00778" name="Group 10"/>
          <p:cNvGrpSpPr>
            <a:grpSpLocks/>
          </p:cNvGrpSpPr>
          <p:nvPr/>
        </p:nvGrpSpPr>
        <p:grpSpPr bwMode="auto">
          <a:xfrm>
            <a:off x="3276600" y="2082800"/>
            <a:ext cx="2527300" cy="1447800"/>
            <a:chOff x="2064" y="1358"/>
            <a:chExt cx="1592" cy="850"/>
          </a:xfrm>
        </p:grpSpPr>
        <p:sp>
          <p:nvSpPr>
            <p:cNvPr id="83981" name="AutoShape 11"/>
            <p:cNvSpPr>
              <a:spLocks noChangeArrowheads="1"/>
            </p:cNvSpPr>
            <p:nvPr/>
          </p:nvSpPr>
          <p:spPr bwMode="auto">
            <a:xfrm>
              <a:off x="2064" y="1443"/>
              <a:ext cx="768" cy="765"/>
            </a:xfrm>
            <a:prstGeom prst="curvedRightArrow">
              <a:avLst>
                <a:gd name="adj1" fmla="val 20000"/>
                <a:gd name="adj2" fmla="val 40000"/>
                <a:gd name="adj3" fmla="val 33464"/>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83982" name="AutoShape 12"/>
            <p:cNvSpPr>
              <a:spLocks noChangeArrowheads="1"/>
            </p:cNvSpPr>
            <p:nvPr/>
          </p:nvSpPr>
          <p:spPr bwMode="auto">
            <a:xfrm flipH="1" flipV="1">
              <a:off x="2888" y="1358"/>
              <a:ext cx="768" cy="765"/>
            </a:xfrm>
            <a:prstGeom prst="curvedRightArrow">
              <a:avLst>
                <a:gd name="adj1" fmla="val 20000"/>
                <a:gd name="adj2" fmla="val 40000"/>
                <a:gd name="adj3" fmla="val 33464"/>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grpSp>
      <p:sp>
        <p:nvSpPr>
          <p:cNvPr id="800781" name="Text Box 13"/>
          <p:cNvSpPr txBox="1">
            <a:spLocks noChangeArrowheads="1"/>
          </p:cNvSpPr>
          <p:nvPr/>
        </p:nvSpPr>
        <p:spPr bwMode="auto">
          <a:xfrm>
            <a:off x="762000" y="2519363"/>
            <a:ext cx="1446213" cy="590550"/>
          </a:xfrm>
          <a:prstGeom prst="rect">
            <a:avLst/>
          </a:prstGeom>
          <a:solidFill>
            <a:srgbClr val="FF0000"/>
          </a:solidFill>
          <a:ln w="9525">
            <a:solidFill>
              <a:schemeClr val="tx1"/>
            </a:solidFill>
            <a:miter lim="800000"/>
            <a:headEnd/>
            <a:tailEnd/>
          </a:ln>
        </p:spPr>
        <p:txBody>
          <a:bodyPr wrap="none"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en-US" altLang="en-US" sz="1600" b="1">
                <a:solidFill>
                  <a:schemeClr val="tx1"/>
                </a:solidFill>
              </a:rPr>
              <a:t>stakeholders</a:t>
            </a:r>
          </a:p>
          <a:p>
            <a:pPr>
              <a:spcBef>
                <a:spcPct val="0"/>
              </a:spcBef>
              <a:buSzTx/>
              <a:buFontTx/>
              <a:buNone/>
            </a:pPr>
            <a:r>
              <a:rPr lang="en-US" altLang="en-US" sz="1600" b="1">
                <a:solidFill>
                  <a:schemeClr val="tx1"/>
                </a:solidFill>
              </a:rPr>
              <a:t>      (few)</a:t>
            </a:r>
          </a:p>
        </p:txBody>
      </p:sp>
      <p:sp>
        <p:nvSpPr>
          <p:cNvPr id="800782" name="AutoShape 14"/>
          <p:cNvSpPr>
            <a:spLocks noChangeArrowheads="1"/>
          </p:cNvSpPr>
          <p:nvPr/>
        </p:nvSpPr>
        <p:spPr bwMode="auto">
          <a:xfrm>
            <a:off x="2352675" y="2571750"/>
            <a:ext cx="685800" cy="485775"/>
          </a:xfrm>
          <a:prstGeom prst="leftRightArrow">
            <a:avLst>
              <a:gd name="adj1" fmla="val 50000"/>
              <a:gd name="adj2" fmla="val 2823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Tree>
    <p:extLst>
      <p:ext uri="{BB962C8B-B14F-4D97-AF65-F5344CB8AC3E}">
        <p14:creationId xmlns:p14="http://schemas.microsoft.com/office/powerpoint/2010/main" val="1471661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0771"/>
                                        </p:tgtEl>
                                        <p:attrNameLst>
                                          <p:attrName>style.visibility</p:attrName>
                                        </p:attrNameLst>
                                      </p:cBhvr>
                                      <p:to>
                                        <p:strVal val="visible"/>
                                      </p:to>
                                    </p:set>
                                    <p:anim calcmode="lin" valueType="num">
                                      <p:cBhvr>
                                        <p:cTn id="7" dur="500" fill="hold"/>
                                        <p:tgtEl>
                                          <p:spTgt spid="800771"/>
                                        </p:tgtEl>
                                        <p:attrNameLst>
                                          <p:attrName>ppt_w</p:attrName>
                                        </p:attrNameLst>
                                      </p:cBhvr>
                                      <p:tavLst>
                                        <p:tav tm="0">
                                          <p:val>
                                            <p:fltVal val="0"/>
                                          </p:val>
                                        </p:tav>
                                        <p:tav tm="100000">
                                          <p:val>
                                            <p:strVal val="#ppt_w"/>
                                          </p:val>
                                        </p:tav>
                                      </p:tavLst>
                                    </p:anim>
                                    <p:anim calcmode="lin" valueType="num">
                                      <p:cBhvr>
                                        <p:cTn id="8" dur="500" fill="hold"/>
                                        <p:tgtEl>
                                          <p:spTgt spid="800771"/>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00773"/>
                                        </p:tgtEl>
                                        <p:attrNameLst>
                                          <p:attrName>style.visibility</p:attrName>
                                        </p:attrNameLst>
                                      </p:cBhvr>
                                      <p:to>
                                        <p:strVal val="visible"/>
                                      </p:to>
                                    </p:set>
                                    <p:anim calcmode="lin" valueType="num">
                                      <p:cBhvr>
                                        <p:cTn id="13" dur="500" fill="hold"/>
                                        <p:tgtEl>
                                          <p:spTgt spid="800773"/>
                                        </p:tgtEl>
                                        <p:attrNameLst>
                                          <p:attrName>ppt_w</p:attrName>
                                        </p:attrNameLst>
                                      </p:cBhvr>
                                      <p:tavLst>
                                        <p:tav tm="0">
                                          <p:val>
                                            <p:fltVal val="0"/>
                                          </p:val>
                                        </p:tav>
                                        <p:tav tm="100000">
                                          <p:val>
                                            <p:strVal val="#ppt_w"/>
                                          </p:val>
                                        </p:tav>
                                      </p:tavLst>
                                    </p:anim>
                                    <p:anim calcmode="lin" valueType="num">
                                      <p:cBhvr>
                                        <p:cTn id="14" dur="500" fill="hold"/>
                                        <p:tgtEl>
                                          <p:spTgt spid="80077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00772"/>
                                        </p:tgtEl>
                                        <p:attrNameLst>
                                          <p:attrName>style.visibility</p:attrName>
                                        </p:attrNameLst>
                                      </p:cBhvr>
                                      <p:to>
                                        <p:strVal val="visible"/>
                                      </p:to>
                                    </p:set>
                                    <p:anim calcmode="lin" valueType="num">
                                      <p:cBhvr>
                                        <p:cTn id="19" dur="500" fill="hold"/>
                                        <p:tgtEl>
                                          <p:spTgt spid="800772"/>
                                        </p:tgtEl>
                                        <p:attrNameLst>
                                          <p:attrName>ppt_w</p:attrName>
                                        </p:attrNameLst>
                                      </p:cBhvr>
                                      <p:tavLst>
                                        <p:tav tm="0">
                                          <p:val>
                                            <p:fltVal val="0"/>
                                          </p:val>
                                        </p:tav>
                                        <p:tav tm="100000">
                                          <p:val>
                                            <p:strVal val="#ppt_w"/>
                                          </p:val>
                                        </p:tav>
                                      </p:tavLst>
                                    </p:anim>
                                    <p:anim calcmode="lin" valueType="num">
                                      <p:cBhvr>
                                        <p:cTn id="20" dur="500" fill="hold"/>
                                        <p:tgtEl>
                                          <p:spTgt spid="800772"/>
                                        </p:tgtEl>
                                        <p:attrNameLst>
                                          <p:attrName>ppt_h</p:attrName>
                                        </p:attrNameLst>
                                      </p:cBhvr>
                                      <p:tavLst>
                                        <p:tav tm="0">
                                          <p:val>
                                            <p:fltVal val="0"/>
                                          </p:val>
                                        </p:tav>
                                        <p:tav tm="100000">
                                          <p:val>
                                            <p:strVal val="#ppt_h"/>
                                          </p:val>
                                        </p:tav>
                                      </p:tavLst>
                                    </p:anim>
                                  </p:childTnLst>
                                </p:cTn>
                              </p:par>
                            </p:childTnLst>
                          </p:cTn>
                        </p:par>
                        <p:par>
                          <p:cTn id="21" fill="hold" nodeType="afterGroup">
                            <p:stCondLst>
                              <p:cond delay="500"/>
                            </p:stCondLst>
                            <p:childTnLst>
                              <p:par>
                                <p:cTn id="22" presetID="23" presetClass="entr" presetSubtype="16" fill="hold" nodeType="afterEffect">
                                  <p:stCondLst>
                                    <p:cond delay="0"/>
                                  </p:stCondLst>
                                  <p:childTnLst>
                                    <p:set>
                                      <p:cBhvr>
                                        <p:cTn id="23" dur="1" fill="hold">
                                          <p:stCondLst>
                                            <p:cond delay="0"/>
                                          </p:stCondLst>
                                        </p:cTn>
                                        <p:tgtEl>
                                          <p:spTgt spid="800775"/>
                                        </p:tgtEl>
                                        <p:attrNameLst>
                                          <p:attrName>style.visibility</p:attrName>
                                        </p:attrNameLst>
                                      </p:cBhvr>
                                      <p:to>
                                        <p:strVal val="visible"/>
                                      </p:to>
                                    </p:set>
                                    <p:anim calcmode="lin" valueType="num">
                                      <p:cBhvr>
                                        <p:cTn id="24" dur="500" fill="hold"/>
                                        <p:tgtEl>
                                          <p:spTgt spid="800775"/>
                                        </p:tgtEl>
                                        <p:attrNameLst>
                                          <p:attrName>ppt_w</p:attrName>
                                        </p:attrNameLst>
                                      </p:cBhvr>
                                      <p:tavLst>
                                        <p:tav tm="0">
                                          <p:val>
                                            <p:fltVal val="0"/>
                                          </p:val>
                                        </p:tav>
                                        <p:tav tm="100000">
                                          <p:val>
                                            <p:strVal val="#ppt_w"/>
                                          </p:val>
                                        </p:tav>
                                      </p:tavLst>
                                    </p:anim>
                                    <p:anim calcmode="lin" valueType="num">
                                      <p:cBhvr>
                                        <p:cTn id="25" dur="500" fill="hold"/>
                                        <p:tgtEl>
                                          <p:spTgt spid="800775"/>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23" presetClass="entr" presetSubtype="16" fill="hold" nodeType="afterEffect">
                                  <p:stCondLst>
                                    <p:cond delay="0"/>
                                  </p:stCondLst>
                                  <p:childTnLst>
                                    <p:set>
                                      <p:cBhvr>
                                        <p:cTn id="28" dur="1" fill="hold">
                                          <p:stCondLst>
                                            <p:cond delay="0"/>
                                          </p:stCondLst>
                                        </p:cTn>
                                        <p:tgtEl>
                                          <p:spTgt spid="800776"/>
                                        </p:tgtEl>
                                        <p:attrNameLst>
                                          <p:attrName>style.visibility</p:attrName>
                                        </p:attrNameLst>
                                      </p:cBhvr>
                                      <p:to>
                                        <p:strVal val="visible"/>
                                      </p:to>
                                    </p:set>
                                    <p:anim calcmode="lin" valueType="num">
                                      <p:cBhvr>
                                        <p:cTn id="29" dur="500" fill="hold"/>
                                        <p:tgtEl>
                                          <p:spTgt spid="800776"/>
                                        </p:tgtEl>
                                        <p:attrNameLst>
                                          <p:attrName>ppt_w</p:attrName>
                                        </p:attrNameLst>
                                      </p:cBhvr>
                                      <p:tavLst>
                                        <p:tav tm="0">
                                          <p:val>
                                            <p:fltVal val="0"/>
                                          </p:val>
                                        </p:tav>
                                        <p:tav tm="100000">
                                          <p:val>
                                            <p:strVal val="#ppt_w"/>
                                          </p:val>
                                        </p:tav>
                                      </p:tavLst>
                                    </p:anim>
                                    <p:anim calcmode="lin" valueType="num">
                                      <p:cBhvr>
                                        <p:cTn id="30" dur="500" fill="hold"/>
                                        <p:tgtEl>
                                          <p:spTgt spid="800776"/>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800774"/>
                                        </p:tgtEl>
                                        <p:attrNameLst>
                                          <p:attrName>style.visibility</p:attrName>
                                        </p:attrNameLst>
                                      </p:cBhvr>
                                      <p:to>
                                        <p:strVal val="visible"/>
                                      </p:to>
                                    </p:set>
                                    <p:anim calcmode="lin" valueType="num">
                                      <p:cBhvr>
                                        <p:cTn id="35" dur="500" fill="hold"/>
                                        <p:tgtEl>
                                          <p:spTgt spid="800774"/>
                                        </p:tgtEl>
                                        <p:attrNameLst>
                                          <p:attrName>ppt_w</p:attrName>
                                        </p:attrNameLst>
                                      </p:cBhvr>
                                      <p:tavLst>
                                        <p:tav tm="0">
                                          <p:val>
                                            <p:fltVal val="0"/>
                                          </p:val>
                                        </p:tav>
                                        <p:tav tm="100000">
                                          <p:val>
                                            <p:strVal val="#ppt_w"/>
                                          </p:val>
                                        </p:tav>
                                      </p:tavLst>
                                    </p:anim>
                                    <p:anim calcmode="lin" valueType="num">
                                      <p:cBhvr>
                                        <p:cTn id="36" dur="500" fill="hold"/>
                                        <p:tgtEl>
                                          <p:spTgt spid="800774"/>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23" presetClass="entr" presetSubtype="16" fill="hold" nodeType="afterEffect">
                                  <p:stCondLst>
                                    <p:cond delay="0"/>
                                  </p:stCondLst>
                                  <p:childTnLst>
                                    <p:set>
                                      <p:cBhvr>
                                        <p:cTn id="39" dur="1" fill="hold">
                                          <p:stCondLst>
                                            <p:cond delay="0"/>
                                          </p:stCondLst>
                                        </p:cTn>
                                        <p:tgtEl>
                                          <p:spTgt spid="800777"/>
                                        </p:tgtEl>
                                        <p:attrNameLst>
                                          <p:attrName>style.visibility</p:attrName>
                                        </p:attrNameLst>
                                      </p:cBhvr>
                                      <p:to>
                                        <p:strVal val="visible"/>
                                      </p:to>
                                    </p:set>
                                    <p:anim calcmode="lin" valueType="num">
                                      <p:cBhvr>
                                        <p:cTn id="40" dur="500" fill="hold"/>
                                        <p:tgtEl>
                                          <p:spTgt spid="800777"/>
                                        </p:tgtEl>
                                        <p:attrNameLst>
                                          <p:attrName>ppt_w</p:attrName>
                                        </p:attrNameLst>
                                      </p:cBhvr>
                                      <p:tavLst>
                                        <p:tav tm="0">
                                          <p:val>
                                            <p:fltVal val="0"/>
                                          </p:val>
                                        </p:tav>
                                        <p:tav tm="100000">
                                          <p:val>
                                            <p:strVal val="#ppt_w"/>
                                          </p:val>
                                        </p:tav>
                                      </p:tavLst>
                                    </p:anim>
                                    <p:anim calcmode="lin" valueType="num">
                                      <p:cBhvr>
                                        <p:cTn id="41" dur="500" fill="hold"/>
                                        <p:tgtEl>
                                          <p:spTgt spid="800777"/>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nodeType="clickEffect">
                                  <p:stCondLst>
                                    <p:cond delay="0"/>
                                  </p:stCondLst>
                                  <p:childTnLst>
                                    <p:set>
                                      <p:cBhvr>
                                        <p:cTn id="45" dur="1" fill="hold">
                                          <p:stCondLst>
                                            <p:cond delay="0"/>
                                          </p:stCondLst>
                                        </p:cTn>
                                        <p:tgtEl>
                                          <p:spTgt spid="800778"/>
                                        </p:tgtEl>
                                        <p:attrNameLst>
                                          <p:attrName>style.visibility</p:attrName>
                                        </p:attrNameLst>
                                      </p:cBhvr>
                                      <p:to>
                                        <p:strVal val="visible"/>
                                      </p:to>
                                    </p:set>
                                    <p:anim calcmode="lin" valueType="num">
                                      <p:cBhvr>
                                        <p:cTn id="46" dur="500" fill="hold"/>
                                        <p:tgtEl>
                                          <p:spTgt spid="800778"/>
                                        </p:tgtEl>
                                        <p:attrNameLst>
                                          <p:attrName>ppt_w</p:attrName>
                                        </p:attrNameLst>
                                      </p:cBhvr>
                                      <p:tavLst>
                                        <p:tav tm="0">
                                          <p:val>
                                            <p:fltVal val="0"/>
                                          </p:val>
                                        </p:tav>
                                        <p:tav tm="100000">
                                          <p:val>
                                            <p:strVal val="#ppt_w"/>
                                          </p:val>
                                        </p:tav>
                                      </p:tavLst>
                                    </p:anim>
                                    <p:anim calcmode="lin" valueType="num">
                                      <p:cBhvr>
                                        <p:cTn id="47" dur="500" fill="hold"/>
                                        <p:tgtEl>
                                          <p:spTgt spid="800778"/>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800781"/>
                                        </p:tgtEl>
                                        <p:attrNameLst>
                                          <p:attrName>style.visibility</p:attrName>
                                        </p:attrNameLst>
                                      </p:cBhvr>
                                      <p:to>
                                        <p:strVal val="visible"/>
                                      </p:to>
                                    </p:set>
                                    <p:anim calcmode="lin" valueType="num">
                                      <p:cBhvr>
                                        <p:cTn id="51" dur="500" fill="hold"/>
                                        <p:tgtEl>
                                          <p:spTgt spid="800781"/>
                                        </p:tgtEl>
                                        <p:attrNameLst>
                                          <p:attrName>ppt_w</p:attrName>
                                        </p:attrNameLst>
                                      </p:cBhvr>
                                      <p:tavLst>
                                        <p:tav tm="0">
                                          <p:val>
                                            <p:fltVal val="0"/>
                                          </p:val>
                                        </p:tav>
                                        <p:tav tm="100000">
                                          <p:val>
                                            <p:strVal val="#ppt_w"/>
                                          </p:val>
                                        </p:tav>
                                      </p:tavLst>
                                    </p:anim>
                                    <p:anim calcmode="lin" valueType="num">
                                      <p:cBhvr>
                                        <p:cTn id="52" dur="500" fill="hold"/>
                                        <p:tgtEl>
                                          <p:spTgt spid="800781"/>
                                        </p:tgtEl>
                                        <p:attrNameLst>
                                          <p:attrName>ppt_h</p:attrName>
                                        </p:attrNameLst>
                                      </p:cBhvr>
                                      <p:tavLst>
                                        <p:tav tm="0">
                                          <p:val>
                                            <p:fltVal val="0"/>
                                          </p:val>
                                        </p:tav>
                                        <p:tav tm="100000">
                                          <p:val>
                                            <p:strVal val="#ppt_h"/>
                                          </p:val>
                                        </p:tav>
                                      </p:tavLst>
                                    </p:anim>
                                  </p:childTnLst>
                                </p:cTn>
                              </p:par>
                            </p:childTnLst>
                          </p:cTn>
                        </p:par>
                        <p:par>
                          <p:cTn id="53" fill="hold" nodeType="afterGroup">
                            <p:stCondLst>
                              <p:cond delay="1000"/>
                            </p:stCondLst>
                            <p:childTnLst>
                              <p:par>
                                <p:cTn id="54" presetID="23" presetClass="entr" presetSubtype="16" fill="hold" grpId="0" nodeType="afterEffect">
                                  <p:stCondLst>
                                    <p:cond delay="0"/>
                                  </p:stCondLst>
                                  <p:childTnLst>
                                    <p:set>
                                      <p:cBhvr>
                                        <p:cTn id="55" dur="1" fill="hold">
                                          <p:stCondLst>
                                            <p:cond delay="0"/>
                                          </p:stCondLst>
                                        </p:cTn>
                                        <p:tgtEl>
                                          <p:spTgt spid="800782"/>
                                        </p:tgtEl>
                                        <p:attrNameLst>
                                          <p:attrName>style.visibility</p:attrName>
                                        </p:attrNameLst>
                                      </p:cBhvr>
                                      <p:to>
                                        <p:strVal val="visible"/>
                                      </p:to>
                                    </p:set>
                                    <p:anim calcmode="lin" valueType="num">
                                      <p:cBhvr>
                                        <p:cTn id="56" dur="500" fill="hold"/>
                                        <p:tgtEl>
                                          <p:spTgt spid="800782"/>
                                        </p:tgtEl>
                                        <p:attrNameLst>
                                          <p:attrName>ppt_w</p:attrName>
                                        </p:attrNameLst>
                                      </p:cBhvr>
                                      <p:tavLst>
                                        <p:tav tm="0">
                                          <p:val>
                                            <p:fltVal val="0"/>
                                          </p:val>
                                        </p:tav>
                                        <p:tav tm="100000">
                                          <p:val>
                                            <p:strVal val="#ppt_w"/>
                                          </p:val>
                                        </p:tav>
                                      </p:tavLst>
                                    </p:anim>
                                    <p:anim calcmode="lin" valueType="num">
                                      <p:cBhvr>
                                        <p:cTn id="57" dur="500" fill="hold"/>
                                        <p:tgtEl>
                                          <p:spTgt spid="8007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1" grpId="0" animBg="1" autoUpdateAnimBg="0"/>
      <p:bldP spid="800772" grpId="0" animBg="1" autoUpdateAnimBg="0"/>
      <p:bldP spid="800773" grpId="0" animBg="1" autoUpdateAnimBg="0"/>
      <p:bldP spid="800774" grpId="0" animBg="1" autoUpdateAnimBg="0"/>
      <p:bldP spid="800781" grpId="0" animBg="1" autoUpdateAnimBg="0"/>
      <p:bldP spid="8007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eaLnBrk="1" hangingPunct="1">
              <a:defRPr/>
            </a:pPr>
            <a:r>
              <a:rPr lang="en-US" altLang="en-US">
                <a:ea typeface="ＭＳ Ｐゴシック" charset="-128"/>
              </a:rPr>
              <a:t>Characteristics</a:t>
            </a:r>
          </a:p>
        </p:txBody>
      </p:sp>
      <p:sp>
        <p:nvSpPr>
          <p:cNvPr id="86018" name="Rectangle 3"/>
          <p:cNvSpPr>
            <a:spLocks noGrp="1" noChangeArrowheads="1"/>
          </p:cNvSpPr>
          <p:nvPr>
            <p:ph idx="1"/>
          </p:nvPr>
        </p:nvSpPr>
        <p:spPr/>
        <p:txBody>
          <a:bodyPr/>
          <a:lstStyle/>
          <a:p>
            <a:pPr eaLnBrk="1" hangingPunct="1"/>
            <a:r>
              <a:rPr lang="en-US" altLang="en-US">
                <a:ea typeface="ＭＳ Ｐゴシック" charset="-128"/>
              </a:rPr>
              <a:t>Iteration mainly on functional requirements</a:t>
            </a:r>
          </a:p>
          <a:p>
            <a:pPr eaLnBrk="1" hangingPunct="1"/>
            <a:endParaRPr lang="en-US" altLang="en-US">
              <a:ea typeface="ＭＳ Ｐゴシック" charset="-128"/>
            </a:endParaRPr>
          </a:p>
          <a:p>
            <a:pPr eaLnBrk="1" hangingPunct="1"/>
            <a:r>
              <a:rPr lang="en-US" altLang="en-US">
                <a:ea typeface="ＭＳ Ｐゴシック" charset="-128"/>
              </a:rPr>
              <a:t>Few stakeholders involved</a:t>
            </a:r>
          </a:p>
          <a:p>
            <a:pPr eaLnBrk="1" hangingPunct="1"/>
            <a:endParaRPr lang="en-US" altLang="en-US">
              <a:ea typeface="ＭＳ Ｐゴシック" charset="-128"/>
            </a:endParaRPr>
          </a:p>
          <a:p>
            <a:pPr eaLnBrk="1" hangingPunct="1"/>
            <a:r>
              <a:rPr lang="en-US" altLang="en-US">
                <a:ea typeface="ＭＳ Ｐゴシック" charset="-128"/>
              </a:rPr>
              <a:t>No balancing of functional and quality requirements</a:t>
            </a:r>
          </a:p>
        </p:txBody>
      </p:sp>
      <p:sp>
        <p:nvSpPr>
          <p:cNvPr id="4" name="Footer Placeholder 3"/>
          <p:cNvSpPr>
            <a:spLocks noGrp="1"/>
          </p:cNvSpPr>
          <p:nvPr>
            <p:ph type="ftr" sz="quarter" idx="11"/>
          </p:nvPr>
        </p:nvSpPr>
        <p:spPr>
          <a:xfrm>
            <a:off x="693739" y="6308725"/>
            <a:ext cx="3090862"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Tree>
    <p:extLst>
      <p:ext uri="{BB962C8B-B14F-4D97-AF65-F5344CB8AC3E}">
        <p14:creationId xmlns:p14="http://schemas.microsoft.com/office/powerpoint/2010/main" val="11878847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are we up to, here?</a:t>
            </a:r>
            <a:endParaRPr lang="en-CA" dirty="0"/>
          </a:p>
        </p:txBody>
      </p:sp>
      <p:sp>
        <p:nvSpPr>
          <p:cNvPr id="3" name="Content Placeholder 2"/>
          <p:cNvSpPr>
            <a:spLocks noGrp="1"/>
          </p:cNvSpPr>
          <p:nvPr>
            <p:ph idx="1"/>
          </p:nvPr>
        </p:nvSpPr>
        <p:spPr>
          <a:xfrm>
            <a:off x="0" y="1238250"/>
            <a:ext cx="9144000" cy="4781550"/>
          </a:xfrm>
        </p:spPr>
        <p:txBody>
          <a:bodyPr/>
          <a:lstStyle/>
          <a:p>
            <a:r>
              <a:rPr lang="en-CA" sz="2100" b="1" dirty="0" smtClean="0"/>
              <a:t>Course Objective</a:t>
            </a:r>
          </a:p>
          <a:p>
            <a:pPr lvl="1"/>
            <a:r>
              <a:rPr lang="en-CA" sz="1900" i="1" dirty="0" smtClean="0"/>
              <a:t>Providing </a:t>
            </a:r>
            <a:r>
              <a:rPr lang="it-IT" sz="1900" i="1" dirty="0" err="1" smtClean="0"/>
              <a:t>overview</a:t>
            </a:r>
            <a:r>
              <a:rPr lang="it-IT" sz="1900" i="1" dirty="0" smtClean="0"/>
              <a:t> over Software </a:t>
            </a:r>
            <a:r>
              <a:rPr lang="it-IT" sz="1900" i="1" dirty="0" err="1" smtClean="0"/>
              <a:t>Architectures</a:t>
            </a:r>
            <a:r>
              <a:rPr lang="it-IT" sz="1900" i="1" dirty="0" smtClean="0"/>
              <a:t> (SA) and the </a:t>
            </a:r>
            <a:r>
              <a:rPr lang="it-IT" sz="1900" i="1" dirty="0" err="1" smtClean="0"/>
              <a:t>process</a:t>
            </a:r>
            <a:r>
              <a:rPr lang="it-IT" sz="1900" i="1" dirty="0" smtClean="0"/>
              <a:t> of </a:t>
            </a:r>
            <a:r>
              <a:rPr lang="it-IT" sz="1900" i="1" dirty="0" err="1" smtClean="0"/>
              <a:t>designing</a:t>
            </a:r>
            <a:r>
              <a:rPr lang="it-IT" sz="1900" i="1" dirty="0" smtClean="0"/>
              <a:t> </a:t>
            </a:r>
            <a:r>
              <a:rPr lang="it-IT" sz="1900" i="1" dirty="0" err="1" smtClean="0"/>
              <a:t>them</a:t>
            </a:r>
            <a:endParaRPr lang="it-IT" sz="1900" i="1" dirty="0" smtClean="0"/>
          </a:p>
          <a:p>
            <a:endParaRPr lang="en-CA" sz="2100" dirty="0" smtClean="0"/>
          </a:p>
          <a:p>
            <a:r>
              <a:rPr lang="en-CA" sz="2100" b="1" dirty="0" smtClean="0"/>
              <a:t>How</a:t>
            </a:r>
            <a:r>
              <a:rPr lang="en-CA" sz="2100" dirty="0" smtClean="0"/>
              <a:t> - Means of study</a:t>
            </a:r>
          </a:p>
          <a:p>
            <a:pPr lvl="1"/>
            <a:r>
              <a:rPr lang="en-CA" sz="1900" dirty="0" smtClean="0"/>
              <a:t>Studying and applying SA and design languages, techniques, and principles, well </a:t>
            </a:r>
            <a:r>
              <a:rPr lang="en-CA" sz="1900" u="sng" dirty="0" smtClean="0"/>
              <a:t>established</a:t>
            </a:r>
            <a:r>
              <a:rPr lang="en-CA" sz="1900" dirty="0" smtClean="0"/>
              <a:t> and </a:t>
            </a:r>
            <a:r>
              <a:rPr lang="en-CA" sz="1900" u="sng" dirty="0" smtClean="0"/>
              <a:t>emerging</a:t>
            </a:r>
          </a:p>
          <a:p>
            <a:endParaRPr lang="en-CA" sz="2000" dirty="0" smtClean="0"/>
          </a:p>
          <a:p>
            <a:pPr marL="342900" lvl="1" indent="-342900">
              <a:buSzPct val="60000"/>
              <a:buBlip>
                <a:blip r:embed="rId2"/>
              </a:buBlip>
            </a:pPr>
            <a:r>
              <a:rPr lang="en-CA" sz="2100" b="1" dirty="0" smtClean="0"/>
              <a:t>Where</a:t>
            </a:r>
            <a:r>
              <a:rPr lang="en-CA" sz="2100" dirty="0" smtClean="0"/>
              <a:t> - Targeted </a:t>
            </a:r>
            <a:r>
              <a:rPr lang="en-CA" sz="2100" dirty="0"/>
              <a:t>Architecture </a:t>
            </a:r>
            <a:r>
              <a:rPr lang="en-CA" sz="2100" dirty="0" smtClean="0"/>
              <a:t>Landscape</a:t>
            </a:r>
          </a:p>
          <a:p>
            <a:pPr lvl="1"/>
            <a:r>
              <a:rPr lang="en-CA" sz="1900" dirty="0" smtClean="0"/>
              <a:t>Big Data, Data-Intensive Architectures</a:t>
            </a:r>
          </a:p>
          <a:p>
            <a:pPr marL="457200" lvl="1" indent="0">
              <a:buNone/>
            </a:pPr>
            <a:endParaRPr lang="en-CA" sz="2100" dirty="0" smtClean="0"/>
          </a:p>
          <a:p>
            <a:pPr marL="342900" lvl="1" indent="-342900">
              <a:buSzPct val="60000"/>
              <a:buBlip>
                <a:blip r:embed="rId2"/>
              </a:buBlip>
            </a:pPr>
            <a:r>
              <a:rPr lang="en-CA" sz="2100" b="1" dirty="0" smtClean="0"/>
              <a:t>Why </a:t>
            </a:r>
            <a:r>
              <a:rPr lang="en-CA" sz="2100" dirty="0" smtClean="0"/>
              <a:t>- Targeted </a:t>
            </a:r>
            <a:r>
              <a:rPr lang="en-CA" sz="2100" dirty="0"/>
              <a:t>Architecture </a:t>
            </a:r>
            <a:r>
              <a:rPr lang="en-CA" sz="2100" dirty="0" smtClean="0"/>
              <a:t>Property</a:t>
            </a:r>
          </a:p>
          <a:p>
            <a:pPr lvl="1"/>
            <a:r>
              <a:rPr lang="en-CA" sz="1900" dirty="0" smtClean="0"/>
              <a:t>Security &amp; Privacy-by-design</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a:t>
            </a:fld>
            <a:endParaRPr lang="it-IT" altLang="en-US"/>
          </a:p>
        </p:txBody>
      </p:sp>
    </p:spTree>
    <p:extLst>
      <p:ext uri="{BB962C8B-B14F-4D97-AF65-F5344CB8AC3E}">
        <p14:creationId xmlns:p14="http://schemas.microsoft.com/office/powerpoint/2010/main" val="37550356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pPr eaLnBrk="1" hangingPunct="1">
              <a:defRPr/>
            </a:pPr>
            <a:r>
              <a:rPr lang="en-US" altLang="en-US">
                <a:ea typeface="ＭＳ Ｐゴシック" charset="-128"/>
              </a:rPr>
              <a:t>Adding architecture, the easy way </a:t>
            </a:r>
          </a:p>
        </p:txBody>
      </p:sp>
      <p:sp>
        <p:nvSpPr>
          <p:cNvPr id="24" name="Footer Placeholder 2"/>
          <p:cNvSpPr>
            <a:spLocks noGrp="1"/>
          </p:cNvSpPr>
          <p:nvPr>
            <p:ph type="ftr" sz="quarter" idx="11"/>
          </p:nvPr>
        </p:nvSpPr>
        <p:spPr>
          <a:xfrm>
            <a:off x="0" y="6534150"/>
            <a:ext cx="2932112"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
        <p:nvSpPr>
          <p:cNvPr id="804867" name="Text Box 3"/>
          <p:cNvSpPr txBox="1">
            <a:spLocks noChangeArrowheads="1"/>
          </p:cNvSpPr>
          <p:nvPr/>
        </p:nvSpPr>
        <p:spPr bwMode="auto">
          <a:xfrm>
            <a:off x="2311400" y="3925788"/>
            <a:ext cx="1727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architecture</a:t>
            </a:r>
          </a:p>
        </p:txBody>
      </p:sp>
      <p:sp>
        <p:nvSpPr>
          <p:cNvPr id="804868" name="Text Box 4"/>
          <p:cNvSpPr txBox="1">
            <a:spLocks noChangeArrowheads="1"/>
          </p:cNvSpPr>
          <p:nvPr/>
        </p:nvSpPr>
        <p:spPr bwMode="auto">
          <a:xfrm>
            <a:off x="2311400" y="4573488"/>
            <a:ext cx="1727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detailed design</a:t>
            </a:r>
          </a:p>
        </p:txBody>
      </p:sp>
      <p:sp>
        <p:nvSpPr>
          <p:cNvPr id="804869" name="Text Box 5"/>
          <p:cNvSpPr txBox="1">
            <a:spLocks noChangeArrowheads="1"/>
          </p:cNvSpPr>
          <p:nvPr/>
        </p:nvSpPr>
        <p:spPr bwMode="auto">
          <a:xfrm>
            <a:off x="2311400" y="5222775"/>
            <a:ext cx="1727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implementation</a:t>
            </a:r>
          </a:p>
        </p:txBody>
      </p:sp>
      <p:cxnSp>
        <p:nvCxnSpPr>
          <p:cNvPr id="804870" name="AutoShape 6"/>
          <p:cNvCxnSpPr>
            <a:cxnSpLocks noChangeShapeType="1"/>
            <a:stCxn id="804867" idx="2"/>
            <a:endCxn id="804868" idx="0"/>
          </p:cNvCxnSpPr>
          <p:nvPr/>
        </p:nvCxnSpPr>
        <p:spPr bwMode="auto">
          <a:xfrm>
            <a:off x="3175000" y="4271863"/>
            <a:ext cx="0" cy="301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4871" name="AutoShape 7"/>
          <p:cNvCxnSpPr>
            <a:cxnSpLocks noChangeShapeType="1"/>
            <a:stCxn id="804868" idx="2"/>
            <a:endCxn id="804869" idx="0"/>
          </p:cNvCxnSpPr>
          <p:nvPr/>
        </p:nvCxnSpPr>
        <p:spPr bwMode="auto">
          <a:xfrm>
            <a:off x="3175000" y="4919563"/>
            <a:ext cx="0" cy="303212"/>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04872" name="Group 8"/>
          <p:cNvGrpSpPr>
            <a:grpSpLocks/>
          </p:cNvGrpSpPr>
          <p:nvPr/>
        </p:nvGrpSpPr>
        <p:grpSpPr bwMode="auto">
          <a:xfrm>
            <a:off x="3832225" y="3413025"/>
            <a:ext cx="1008063" cy="2698750"/>
            <a:chOff x="2414" y="2354"/>
            <a:chExt cx="635" cy="1700"/>
          </a:xfrm>
        </p:grpSpPr>
        <p:sp>
          <p:nvSpPr>
            <p:cNvPr id="88086" name="Line 9"/>
            <p:cNvSpPr>
              <a:spLocks noChangeShapeType="1"/>
            </p:cNvSpPr>
            <p:nvPr/>
          </p:nvSpPr>
          <p:spPr bwMode="auto">
            <a:xfrm flipH="1">
              <a:off x="2414" y="3192"/>
              <a:ext cx="635" cy="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2000" tIns="72000" rIns="72000" bIns="72000" anchor="ctr"/>
            <a:lstStyle/>
            <a:p>
              <a:endParaRPr lang="en-US"/>
            </a:p>
          </p:txBody>
        </p:sp>
        <p:sp>
          <p:nvSpPr>
            <p:cNvPr id="88087" name="Line 10"/>
            <p:cNvSpPr>
              <a:spLocks noChangeShapeType="1"/>
            </p:cNvSpPr>
            <p:nvPr/>
          </p:nvSpPr>
          <p:spPr bwMode="auto">
            <a:xfrm flipH="1" flipV="1">
              <a:off x="2414" y="2354"/>
              <a:ext cx="635" cy="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2000" tIns="72000" rIns="72000" bIns="72000" anchor="ctr"/>
            <a:lstStyle/>
            <a:p>
              <a:endParaRPr lang="en-US"/>
            </a:p>
          </p:txBody>
        </p:sp>
      </p:grpSp>
      <p:grpSp>
        <p:nvGrpSpPr>
          <p:cNvPr id="88073" name="Group 11"/>
          <p:cNvGrpSpPr>
            <a:grpSpLocks/>
          </p:cNvGrpSpPr>
          <p:nvPr/>
        </p:nvGrpSpPr>
        <p:grpSpPr bwMode="auto">
          <a:xfrm>
            <a:off x="762000" y="1758850"/>
            <a:ext cx="6737350" cy="3160713"/>
            <a:chOff x="480" y="1312"/>
            <a:chExt cx="4244" cy="1991"/>
          </a:xfrm>
        </p:grpSpPr>
        <p:sp>
          <p:nvSpPr>
            <p:cNvPr id="88074" name="Text Box 12"/>
            <p:cNvSpPr txBox="1">
              <a:spLocks noChangeArrowheads="1"/>
            </p:cNvSpPr>
            <p:nvPr/>
          </p:nvSpPr>
          <p:spPr bwMode="auto">
            <a:xfrm>
              <a:off x="2372" y="1664"/>
              <a:ext cx="1008" cy="218"/>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requirements</a:t>
              </a:r>
            </a:p>
          </p:txBody>
        </p:sp>
        <p:sp>
          <p:nvSpPr>
            <p:cNvPr id="88075" name="Text Box 13"/>
            <p:cNvSpPr txBox="1">
              <a:spLocks noChangeArrowheads="1"/>
            </p:cNvSpPr>
            <p:nvPr/>
          </p:nvSpPr>
          <p:spPr bwMode="auto">
            <a:xfrm>
              <a:off x="3044" y="2413"/>
              <a:ext cx="1008" cy="218"/>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agreement</a:t>
              </a:r>
            </a:p>
          </p:txBody>
        </p:sp>
        <p:sp>
          <p:nvSpPr>
            <p:cNvPr id="88076" name="Text Box 14"/>
            <p:cNvSpPr txBox="1">
              <a:spLocks noChangeArrowheads="1"/>
            </p:cNvSpPr>
            <p:nvPr/>
          </p:nvSpPr>
          <p:spPr bwMode="auto">
            <a:xfrm>
              <a:off x="3716" y="1664"/>
              <a:ext cx="1008" cy="218"/>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quality</a:t>
              </a:r>
            </a:p>
          </p:txBody>
        </p:sp>
        <p:sp>
          <p:nvSpPr>
            <p:cNvPr id="88077" name="Text Box 15"/>
            <p:cNvSpPr txBox="1">
              <a:spLocks noChangeArrowheads="1"/>
            </p:cNvSpPr>
            <p:nvPr/>
          </p:nvSpPr>
          <p:spPr bwMode="auto">
            <a:xfrm>
              <a:off x="3044" y="3085"/>
              <a:ext cx="1008" cy="218"/>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dirty="0" smtClean="0">
                  <a:solidFill>
                    <a:schemeClr val="tx1"/>
                  </a:solidFill>
                </a:rPr>
                <a:t>design</a:t>
              </a:r>
              <a:endParaRPr lang="en-US" altLang="en-US" sz="1600" b="1" dirty="0">
                <a:solidFill>
                  <a:schemeClr val="tx1"/>
                </a:solidFill>
              </a:endParaRPr>
            </a:p>
          </p:txBody>
        </p:sp>
        <p:cxnSp>
          <p:nvCxnSpPr>
            <p:cNvPr id="88078" name="AutoShape 16"/>
            <p:cNvCxnSpPr>
              <a:cxnSpLocks noChangeShapeType="1"/>
              <a:stCxn id="88074" idx="2"/>
              <a:endCxn id="88075" idx="0"/>
            </p:cNvCxnSpPr>
            <p:nvPr/>
          </p:nvCxnSpPr>
          <p:spPr bwMode="auto">
            <a:xfrm>
              <a:off x="2876" y="1882"/>
              <a:ext cx="672" cy="531"/>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8079" name="AutoShape 17"/>
            <p:cNvCxnSpPr>
              <a:cxnSpLocks noChangeShapeType="1"/>
              <a:stCxn id="88076" idx="2"/>
              <a:endCxn id="88075" idx="0"/>
            </p:cNvCxnSpPr>
            <p:nvPr/>
          </p:nvCxnSpPr>
          <p:spPr bwMode="auto">
            <a:xfrm flipH="1">
              <a:off x="3548" y="1882"/>
              <a:ext cx="672" cy="531"/>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8080" name="AutoShape 18"/>
            <p:cNvCxnSpPr>
              <a:cxnSpLocks noChangeShapeType="1"/>
              <a:stCxn id="88075" idx="2"/>
              <a:endCxn id="88077" idx="0"/>
            </p:cNvCxnSpPr>
            <p:nvPr/>
          </p:nvCxnSpPr>
          <p:spPr bwMode="auto">
            <a:xfrm>
              <a:off x="3548" y="2631"/>
              <a:ext cx="0" cy="454"/>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8081" name="Group 19"/>
            <p:cNvGrpSpPr>
              <a:grpSpLocks/>
            </p:cNvGrpSpPr>
            <p:nvPr/>
          </p:nvGrpSpPr>
          <p:grpSpPr bwMode="auto">
            <a:xfrm>
              <a:off x="2064" y="1312"/>
              <a:ext cx="1592" cy="912"/>
              <a:chOff x="2064" y="1358"/>
              <a:chExt cx="1592" cy="850"/>
            </a:xfrm>
          </p:grpSpPr>
          <p:sp>
            <p:nvSpPr>
              <p:cNvPr id="88084" name="AutoShape 20"/>
              <p:cNvSpPr>
                <a:spLocks noChangeArrowheads="1"/>
              </p:cNvSpPr>
              <p:nvPr/>
            </p:nvSpPr>
            <p:spPr bwMode="auto">
              <a:xfrm>
                <a:off x="2064" y="1443"/>
                <a:ext cx="768" cy="765"/>
              </a:xfrm>
              <a:prstGeom prst="curvedRightArrow">
                <a:avLst>
                  <a:gd name="adj1" fmla="val 20000"/>
                  <a:gd name="adj2" fmla="val 40000"/>
                  <a:gd name="adj3" fmla="val 33464"/>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88085" name="AutoShape 21"/>
              <p:cNvSpPr>
                <a:spLocks noChangeArrowheads="1"/>
              </p:cNvSpPr>
              <p:nvPr/>
            </p:nvSpPr>
            <p:spPr bwMode="auto">
              <a:xfrm flipH="1" flipV="1">
                <a:off x="2888" y="1358"/>
                <a:ext cx="768" cy="765"/>
              </a:xfrm>
              <a:prstGeom prst="curvedRightArrow">
                <a:avLst>
                  <a:gd name="adj1" fmla="val 20000"/>
                  <a:gd name="adj2" fmla="val 40000"/>
                  <a:gd name="adj3" fmla="val 33464"/>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grpSp>
        <p:sp>
          <p:nvSpPr>
            <p:cNvPr id="88082" name="Text Box 22"/>
            <p:cNvSpPr txBox="1">
              <a:spLocks noChangeArrowheads="1"/>
            </p:cNvSpPr>
            <p:nvPr/>
          </p:nvSpPr>
          <p:spPr bwMode="auto">
            <a:xfrm>
              <a:off x="480" y="1587"/>
              <a:ext cx="911" cy="372"/>
            </a:xfrm>
            <a:prstGeom prst="rect">
              <a:avLst/>
            </a:prstGeom>
            <a:solidFill>
              <a:srgbClr val="FF0000"/>
            </a:solidFill>
            <a:ln w="9525">
              <a:solidFill>
                <a:schemeClr val="tx1"/>
              </a:solidFill>
              <a:miter lim="800000"/>
              <a:headEnd/>
              <a:tailEnd/>
            </a:ln>
          </p:spPr>
          <p:txBody>
            <a:bodyPr wrap="none"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en-US" altLang="en-US" sz="1600" b="1">
                  <a:solidFill>
                    <a:schemeClr val="tx1"/>
                  </a:solidFill>
                </a:rPr>
                <a:t>stakeholders</a:t>
              </a:r>
            </a:p>
            <a:p>
              <a:pPr>
                <a:spcBef>
                  <a:spcPct val="0"/>
                </a:spcBef>
                <a:buSzTx/>
                <a:buFontTx/>
                <a:buNone/>
              </a:pPr>
              <a:r>
                <a:rPr lang="en-US" altLang="en-US" sz="1600" b="1">
                  <a:solidFill>
                    <a:schemeClr val="tx1"/>
                  </a:solidFill>
                </a:rPr>
                <a:t>      (few)</a:t>
              </a:r>
            </a:p>
          </p:txBody>
        </p:sp>
        <p:sp>
          <p:nvSpPr>
            <p:cNvPr id="88083" name="AutoShape 23"/>
            <p:cNvSpPr>
              <a:spLocks noChangeArrowheads="1"/>
            </p:cNvSpPr>
            <p:nvPr/>
          </p:nvSpPr>
          <p:spPr bwMode="auto">
            <a:xfrm>
              <a:off x="1482" y="1620"/>
              <a:ext cx="432" cy="306"/>
            </a:xfrm>
            <a:prstGeom prst="leftRightArrow">
              <a:avLst>
                <a:gd name="adj1" fmla="val 50000"/>
                <a:gd name="adj2" fmla="val 2823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grpSp>
    </p:spTree>
    <p:extLst>
      <p:ext uri="{BB962C8B-B14F-4D97-AF65-F5344CB8AC3E}">
        <p14:creationId xmlns:p14="http://schemas.microsoft.com/office/powerpoint/2010/main" val="971650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4867"/>
                                        </p:tgtEl>
                                        <p:attrNameLst>
                                          <p:attrName>style.visibility</p:attrName>
                                        </p:attrNameLst>
                                      </p:cBhvr>
                                      <p:to>
                                        <p:strVal val="visible"/>
                                      </p:to>
                                    </p:set>
                                    <p:anim calcmode="lin" valueType="num">
                                      <p:cBhvr>
                                        <p:cTn id="7" dur="500" fill="hold"/>
                                        <p:tgtEl>
                                          <p:spTgt spid="804867"/>
                                        </p:tgtEl>
                                        <p:attrNameLst>
                                          <p:attrName>ppt_w</p:attrName>
                                        </p:attrNameLst>
                                      </p:cBhvr>
                                      <p:tavLst>
                                        <p:tav tm="0">
                                          <p:val>
                                            <p:fltVal val="0"/>
                                          </p:val>
                                        </p:tav>
                                        <p:tav tm="100000">
                                          <p:val>
                                            <p:strVal val="#ppt_w"/>
                                          </p:val>
                                        </p:tav>
                                      </p:tavLst>
                                    </p:anim>
                                    <p:anim calcmode="lin" valueType="num">
                                      <p:cBhvr>
                                        <p:cTn id="8" dur="500" fill="hold"/>
                                        <p:tgtEl>
                                          <p:spTgt spid="80486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804868"/>
                                        </p:tgtEl>
                                        <p:attrNameLst>
                                          <p:attrName>style.visibility</p:attrName>
                                        </p:attrNameLst>
                                      </p:cBhvr>
                                      <p:to>
                                        <p:strVal val="visible"/>
                                      </p:to>
                                    </p:set>
                                    <p:anim calcmode="lin" valueType="num">
                                      <p:cBhvr>
                                        <p:cTn id="12" dur="500" fill="hold"/>
                                        <p:tgtEl>
                                          <p:spTgt spid="804868"/>
                                        </p:tgtEl>
                                        <p:attrNameLst>
                                          <p:attrName>ppt_w</p:attrName>
                                        </p:attrNameLst>
                                      </p:cBhvr>
                                      <p:tavLst>
                                        <p:tav tm="0">
                                          <p:val>
                                            <p:fltVal val="0"/>
                                          </p:val>
                                        </p:tav>
                                        <p:tav tm="100000">
                                          <p:val>
                                            <p:strVal val="#ppt_w"/>
                                          </p:val>
                                        </p:tav>
                                      </p:tavLst>
                                    </p:anim>
                                    <p:anim calcmode="lin" valueType="num">
                                      <p:cBhvr>
                                        <p:cTn id="13" dur="500" fill="hold"/>
                                        <p:tgtEl>
                                          <p:spTgt spid="804868"/>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804869"/>
                                        </p:tgtEl>
                                        <p:attrNameLst>
                                          <p:attrName>style.visibility</p:attrName>
                                        </p:attrNameLst>
                                      </p:cBhvr>
                                      <p:to>
                                        <p:strVal val="visible"/>
                                      </p:to>
                                    </p:set>
                                    <p:anim calcmode="lin" valueType="num">
                                      <p:cBhvr>
                                        <p:cTn id="17" dur="500" fill="hold"/>
                                        <p:tgtEl>
                                          <p:spTgt spid="804869"/>
                                        </p:tgtEl>
                                        <p:attrNameLst>
                                          <p:attrName>ppt_w</p:attrName>
                                        </p:attrNameLst>
                                      </p:cBhvr>
                                      <p:tavLst>
                                        <p:tav tm="0">
                                          <p:val>
                                            <p:fltVal val="0"/>
                                          </p:val>
                                        </p:tav>
                                        <p:tav tm="100000">
                                          <p:val>
                                            <p:strVal val="#ppt_w"/>
                                          </p:val>
                                        </p:tav>
                                      </p:tavLst>
                                    </p:anim>
                                    <p:anim calcmode="lin" valueType="num">
                                      <p:cBhvr>
                                        <p:cTn id="18" dur="500" fill="hold"/>
                                        <p:tgtEl>
                                          <p:spTgt spid="80486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3" presetClass="entr" presetSubtype="16" fill="hold" nodeType="afterEffect">
                                  <p:stCondLst>
                                    <p:cond delay="0"/>
                                  </p:stCondLst>
                                  <p:childTnLst>
                                    <p:set>
                                      <p:cBhvr>
                                        <p:cTn id="21" dur="1" fill="hold">
                                          <p:stCondLst>
                                            <p:cond delay="0"/>
                                          </p:stCondLst>
                                        </p:cTn>
                                        <p:tgtEl>
                                          <p:spTgt spid="804870"/>
                                        </p:tgtEl>
                                        <p:attrNameLst>
                                          <p:attrName>style.visibility</p:attrName>
                                        </p:attrNameLst>
                                      </p:cBhvr>
                                      <p:to>
                                        <p:strVal val="visible"/>
                                      </p:to>
                                    </p:set>
                                    <p:anim calcmode="lin" valueType="num">
                                      <p:cBhvr>
                                        <p:cTn id="22" dur="500" fill="hold"/>
                                        <p:tgtEl>
                                          <p:spTgt spid="804870"/>
                                        </p:tgtEl>
                                        <p:attrNameLst>
                                          <p:attrName>ppt_w</p:attrName>
                                        </p:attrNameLst>
                                      </p:cBhvr>
                                      <p:tavLst>
                                        <p:tav tm="0">
                                          <p:val>
                                            <p:fltVal val="0"/>
                                          </p:val>
                                        </p:tav>
                                        <p:tav tm="100000">
                                          <p:val>
                                            <p:strVal val="#ppt_w"/>
                                          </p:val>
                                        </p:tav>
                                      </p:tavLst>
                                    </p:anim>
                                    <p:anim calcmode="lin" valueType="num">
                                      <p:cBhvr>
                                        <p:cTn id="23" dur="500" fill="hold"/>
                                        <p:tgtEl>
                                          <p:spTgt spid="804870"/>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000"/>
                            </p:stCondLst>
                            <p:childTnLst>
                              <p:par>
                                <p:cTn id="25" presetID="23" presetClass="entr" presetSubtype="16" fill="hold" nodeType="afterEffect">
                                  <p:stCondLst>
                                    <p:cond delay="0"/>
                                  </p:stCondLst>
                                  <p:childTnLst>
                                    <p:set>
                                      <p:cBhvr>
                                        <p:cTn id="26" dur="1" fill="hold">
                                          <p:stCondLst>
                                            <p:cond delay="0"/>
                                          </p:stCondLst>
                                        </p:cTn>
                                        <p:tgtEl>
                                          <p:spTgt spid="804871"/>
                                        </p:tgtEl>
                                        <p:attrNameLst>
                                          <p:attrName>style.visibility</p:attrName>
                                        </p:attrNameLst>
                                      </p:cBhvr>
                                      <p:to>
                                        <p:strVal val="visible"/>
                                      </p:to>
                                    </p:set>
                                    <p:anim calcmode="lin" valueType="num">
                                      <p:cBhvr>
                                        <p:cTn id="27" dur="500" fill="hold"/>
                                        <p:tgtEl>
                                          <p:spTgt spid="804871"/>
                                        </p:tgtEl>
                                        <p:attrNameLst>
                                          <p:attrName>ppt_w</p:attrName>
                                        </p:attrNameLst>
                                      </p:cBhvr>
                                      <p:tavLst>
                                        <p:tav tm="0">
                                          <p:val>
                                            <p:fltVal val="0"/>
                                          </p:val>
                                        </p:tav>
                                        <p:tav tm="100000">
                                          <p:val>
                                            <p:strVal val="#ppt_w"/>
                                          </p:val>
                                        </p:tav>
                                      </p:tavLst>
                                    </p:anim>
                                    <p:anim calcmode="lin" valueType="num">
                                      <p:cBhvr>
                                        <p:cTn id="28" dur="500" fill="hold"/>
                                        <p:tgtEl>
                                          <p:spTgt spid="804871"/>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500"/>
                            </p:stCondLst>
                            <p:childTnLst>
                              <p:par>
                                <p:cTn id="30" presetID="23" presetClass="entr" presetSubtype="16" fill="hold" nodeType="afterEffect">
                                  <p:stCondLst>
                                    <p:cond delay="0"/>
                                  </p:stCondLst>
                                  <p:childTnLst>
                                    <p:set>
                                      <p:cBhvr>
                                        <p:cTn id="31" dur="1" fill="hold">
                                          <p:stCondLst>
                                            <p:cond delay="0"/>
                                          </p:stCondLst>
                                        </p:cTn>
                                        <p:tgtEl>
                                          <p:spTgt spid="804872"/>
                                        </p:tgtEl>
                                        <p:attrNameLst>
                                          <p:attrName>style.visibility</p:attrName>
                                        </p:attrNameLst>
                                      </p:cBhvr>
                                      <p:to>
                                        <p:strVal val="visible"/>
                                      </p:to>
                                    </p:set>
                                    <p:anim calcmode="lin" valueType="num">
                                      <p:cBhvr>
                                        <p:cTn id="32" dur="500" fill="hold"/>
                                        <p:tgtEl>
                                          <p:spTgt spid="804872"/>
                                        </p:tgtEl>
                                        <p:attrNameLst>
                                          <p:attrName>ppt_w</p:attrName>
                                        </p:attrNameLst>
                                      </p:cBhvr>
                                      <p:tavLst>
                                        <p:tav tm="0">
                                          <p:val>
                                            <p:fltVal val="0"/>
                                          </p:val>
                                        </p:tav>
                                        <p:tav tm="100000">
                                          <p:val>
                                            <p:strVal val="#ppt_w"/>
                                          </p:val>
                                        </p:tav>
                                      </p:tavLst>
                                    </p:anim>
                                    <p:anim calcmode="lin" valueType="num">
                                      <p:cBhvr>
                                        <p:cTn id="33" dur="500" fill="hold"/>
                                        <p:tgtEl>
                                          <p:spTgt spid="8048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7" grpId="0" animBg="1" autoUpdateAnimBg="0"/>
      <p:bldP spid="804868" grpId="0" animBg="1" autoUpdateAnimBg="0"/>
      <p:bldP spid="804869"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eaLnBrk="1" hangingPunct="1">
              <a:defRPr/>
            </a:pPr>
            <a:r>
              <a:rPr lang="en-US" altLang="en-US">
                <a:ea typeface="ＭＳ Ｐゴシック" charset="-128"/>
              </a:rPr>
              <a:t>Giving a more crucial role to the architecture</a:t>
            </a:r>
          </a:p>
        </p:txBody>
      </p:sp>
      <p:sp>
        <p:nvSpPr>
          <p:cNvPr id="16" name="Footer Placeholder 2"/>
          <p:cNvSpPr>
            <a:spLocks noGrp="1"/>
          </p:cNvSpPr>
          <p:nvPr>
            <p:ph type="ftr" sz="quarter" idx="11"/>
          </p:nvPr>
        </p:nvSpPr>
        <p:spPr>
          <a:xfrm>
            <a:off x="652462" y="6348413"/>
            <a:ext cx="2914650"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
        <p:nvSpPr>
          <p:cNvPr id="806915" name="Text Box 3"/>
          <p:cNvSpPr txBox="1">
            <a:spLocks noChangeArrowheads="1"/>
          </p:cNvSpPr>
          <p:nvPr/>
        </p:nvSpPr>
        <p:spPr bwMode="auto">
          <a:xfrm>
            <a:off x="3027363" y="29718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requirements</a:t>
            </a:r>
          </a:p>
        </p:txBody>
      </p:sp>
      <p:sp>
        <p:nvSpPr>
          <p:cNvPr id="806916" name="Text Box 4"/>
          <p:cNvSpPr txBox="1">
            <a:spLocks noChangeArrowheads="1"/>
          </p:cNvSpPr>
          <p:nvPr/>
        </p:nvSpPr>
        <p:spPr bwMode="auto">
          <a:xfrm>
            <a:off x="4094163" y="40386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architecture</a:t>
            </a:r>
          </a:p>
        </p:txBody>
      </p:sp>
      <p:sp>
        <p:nvSpPr>
          <p:cNvPr id="806917" name="Text Box 5"/>
          <p:cNvSpPr txBox="1">
            <a:spLocks noChangeArrowheads="1"/>
          </p:cNvSpPr>
          <p:nvPr/>
        </p:nvSpPr>
        <p:spPr bwMode="auto">
          <a:xfrm>
            <a:off x="5160963" y="29718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quality</a:t>
            </a:r>
          </a:p>
        </p:txBody>
      </p:sp>
      <p:sp>
        <p:nvSpPr>
          <p:cNvPr id="806918" name="Text Box 6"/>
          <p:cNvSpPr txBox="1">
            <a:spLocks noChangeArrowheads="1"/>
          </p:cNvSpPr>
          <p:nvPr/>
        </p:nvSpPr>
        <p:spPr bwMode="auto">
          <a:xfrm>
            <a:off x="4094163" y="4759325"/>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agreement</a:t>
            </a:r>
          </a:p>
        </p:txBody>
      </p:sp>
      <p:cxnSp>
        <p:nvCxnSpPr>
          <p:cNvPr id="806919" name="AutoShape 7"/>
          <p:cNvCxnSpPr>
            <a:cxnSpLocks noChangeShapeType="1"/>
            <a:stCxn id="806915" idx="2"/>
            <a:endCxn id="806916" idx="0"/>
          </p:cNvCxnSpPr>
          <p:nvPr/>
        </p:nvCxnSpPr>
        <p:spPr bwMode="auto">
          <a:xfrm>
            <a:off x="3827463" y="3317875"/>
            <a:ext cx="1066800" cy="7207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6920" name="AutoShape 8"/>
          <p:cNvCxnSpPr>
            <a:cxnSpLocks noChangeShapeType="1"/>
            <a:stCxn id="806917" idx="2"/>
            <a:endCxn id="806916" idx="0"/>
          </p:cNvCxnSpPr>
          <p:nvPr/>
        </p:nvCxnSpPr>
        <p:spPr bwMode="auto">
          <a:xfrm flipH="1">
            <a:off x="4894263" y="3317875"/>
            <a:ext cx="1066800" cy="7207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6921" name="AutoShape 9"/>
          <p:cNvCxnSpPr>
            <a:cxnSpLocks noChangeShapeType="1"/>
            <a:stCxn id="806916" idx="2"/>
            <a:endCxn id="806918" idx="0"/>
          </p:cNvCxnSpPr>
          <p:nvPr/>
        </p:nvCxnSpPr>
        <p:spPr bwMode="auto">
          <a:xfrm>
            <a:off x="4894263" y="4384675"/>
            <a:ext cx="0" cy="37465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06922" name="Text Box 10"/>
          <p:cNvSpPr txBox="1">
            <a:spLocks noChangeArrowheads="1"/>
          </p:cNvSpPr>
          <p:nvPr/>
        </p:nvSpPr>
        <p:spPr bwMode="auto">
          <a:xfrm>
            <a:off x="4168775" y="1928813"/>
            <a:ext cx="1446213" cy="590550"/>
          </a:xfrm>
          <a:prstGeom prst="rect">
            <a:avLst/>
          </a:prstGeom>
          <a:solidFill>
            <a:srgbClr val="FF0000"/>
          </a:solidFill>
          <a:ln w="9525">
            <a:solidFill>
              <a:schemeClr val="tx1"/>
            </a:solidFill>
            <a:miter lim="800000"/>
            <a:headEnd/>
            <a:tailEnd/>
          </a:ln>
        </p:spPr>
        <p:txBody>
          <a:bodyPr wrap="none"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en-US" altLang="en-US" sz="1600" b="1">
                <a:solidFill>
                  <a:schemeClr val="tx1"/>
                </a:solidFill>
              </a:rPr>
              <a:t>stakeholders</a:t>
            </a:r>
          </a:p>
          <a:p>
            <a:pPr>
              <a:spcBef>
                <a:spcPct val="0"/>
              </a:spcBef>
              <a:buSzTx/>
              <a:buFontTx/>
              <a:buNone/>
            </a:pPr>
            <a:r>
              <a:rPr lang="en-US" altLang="en-US" sz="1600" b="1">
                <a:solidFill>
                  <a:schemeClr val="tx1"/>
                </a:solidFill>
              </a:rPr>
              <a:t>      (many)</a:t>
            </a:r>
          </a:p>
        </p:txBody>
      </p:sp>
      <p:sp>
        <p:nvSpPr>
          <p:cNvPr id="806923" name="Text Box 11"/>
          <p:cNvSpPr txBox="1">
            <a:spLocks noChangeArrowheads="1"/>
          </p:cNvSpPr>
          <p:nvPr/>
        </p:nvSpPr>
        <p:spPr bwMode="auto">
          <a:xfrm>
            <a:off x="4094163" y="54864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development</a:t>
            </a:r>
          </a:p>
        </p:txBody>
      </p:sp>
      <p:cxnSp>
        <p:nvCxnSpPr>
          <p:cNvPr id="806924" name="AutoShape 12"/>
          <p:cNvCxnSpPr>
            <a:cxnSpLocks noChangeShapeType="1"/>
            <a:stCxn id="806918" idx="2"/>
            <a:endCxn id="806923" idx="0"/>
          </p:cNvCxnSpPr>
          <p:nvPr/>
        </p:nvCxnSpPr>
        <p:spPr bwMode="auto">
          <a:xfrm>
            <a:off x="4894263" y="5105400"/>
            <a:ext cx="0" cy="3810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06925" name="Group 13"/>
          <p:cNvGrpSpPr>
            <a:grpSpLocks/>
          </p:cNvGrpSpPr>
          <p:nvPr/>
        </p:nvGrpSpPr>
        <p:grpSpPr bwMode="auto">
          <a:xfrm>
            <a:off x="2286000" y="2222500"/>
            <a:ext cx="5203825" cy="2654300"/>
            <a:chOff x="1440" y="1400"/>
            <a:chExt cx="3278" cy="1672"/>
          </a:xfrm>
        </p:grpSpPr>
        <p:sp>
          <p:nvSpPr>
            <p:cNvPr id="90126" name="AutoShape 14"/>
            <p:cNvSpPr>
              <a:spLocks noChangeArrowheads="1"/>
            </p:cNvSpPr>
            <p:nvPr/>
          </p:nvSpPr>
          <p:spPr bwMode="auto">
            <a:xfrm>
              <a:off x="1440" y="1531"/>
              <a:ext cx="1598" cy="1541"/>
            </a:xfrm>
            <a:prstGeom prst="curvedRightArrow">
              <a:avLst>
                <a:gd name="adj1" fmla="val 11616"/>
                <a:gd name="adj2" fmla="val 26282"/>
                <a:gd name="adj3" fmla="val 34566"/>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90127" name="AutoShape 15"/>
            <p:cNvSpPr>
              <a:spLocks noChangeArrowheads="1"/>
            </p:cNvSpPr>
            <p:nvPr/>
          </p:nvSpPr>
          <p:spPr bwMode="auto">
            <a:xfrm flipH="1" flipV="1">
              <a:off x="3120" y="1400"/>
              <a:ext cx="1598" cy="1541"/>
            </a:xfrm>
            <a:prstGeom prst="curvedRightArrow">
              <a:avLst>
                <a:gd name="adj1" fmla="val 11356"/>
                <a:gd name="adj2" fmla="val 26282"/>
                <a:gd name="adj3" fmla="val 34566"/>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grpSp>
    </p:spTree>
    <p:extLst>
      <p:ext uri="{BB962C8B-B14F-4D97-AF65-F5344CB8AC3E}">
        <p14:creationId xmlns:p14="http://schemas.microsoft.com/office/powerpoint/2010/main" val="1801101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6915"/>
                                        </p:tgtEl>
                                        <p:attrNameLst>
                                          <p:attrName>style.visibility</p:attrName>
                                        </p:attrNameLst>
                                      </p:cBhvr>
                                      <p:to>
                                        <p:strVal val="visible"/>
                                      </p:to>
                                    </p:set>
                                    <p:anim calcmode="lin" valueType="num">
                                      <p:cBhvr>
                                        <p:cTn id="7" dur="500" fill="hold"/>
                                        <p:tgtEl>
                                          <p:spTgt spid="806915"/>
                                        </p:tgtEl>
                                        <p:attrNameLst>
                                          <p:attrName>ppt_w</p:attrName>
                                        </p:attrNameLst>
                                      </p:cBhvr>
                                      <p:tavLst>
                                        <p:tav tm="0">
                                          <p:val>
                                            <p:fltVal val="0"/>
                                          </p:val>
                                        </p:tav>
                                        <p:tav tm="100000">
                                          <p:val>
                                            <p:strVal val="#ppt_w"/>
                                          </p:val>
                                        </p:tav>
                                      </p:tavLst>
                                    </p:anim>
                                    <p:anim calcmode="lin" valueType="num">
                                      <p:cBhvr>
                                        <p:cTn id="8" dur="500" fill="hold"/>
                                        <p:tgtEl>
                                          <p:spTgt spid="80691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06917"/>
                                        </p:tgtEl>
                                        <p:attrNameLst>
                                          <p:attrName>style.visibility</p:attrName>
                                        </p:attrNameLst>
                                      </p:cBhvr>
                                      <p:to>
                                        <p:strVal val="visible"/>
                                      </p:to>
                                    </p:set>
                                    <p:anim calcmode="lin" valueType="num">
                                      <p:cBhvr>
                                        <p:cTn id="13" dur="500" fill="hold"/>
                                        <p:tgtEl>
                                          <p:spTgt spid="806917"/>
                                        </p:tgtEl>
                                        <p:attrNameLst>
                                          <p:attrName>ppt_w</p:attrName>
                                        </p:attrNameLst>
                                      </p:cBhvr>
                                      <p:tavLst>
                                        <p:tav tm="0">
                                          <p:val>
                                            <p:fltVal val="0"/>
                                          </p:val>
                                        </p:tav>
                                        <p:tav tm="100000">
                                          <p:val>
                                            <p:strVal val="#ppt_w"/>
                                          </p:val>
                                        </p:tav>
                                      </p:tavLst>
                                    </p:anim>
                                    <p:anim calcmode="lin" valueType="num">
                                      <p:cBhvr>
                                        <p:cTn id="14" dur="500" fill="hold"/>
                                        <p:tgtEl>
                                          <p:spTgt spid="806917"/>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06916"/>
                                        </p:tgtEl>
                                        <p:attrNameLst>
                                          <p:attrName>style.visibility</p:attrName>
                                        </p:attrNameLst>
                                      </p:cBhvr>
                                      <p:to>
                                        <p:strVal val="visible"/>
                                      </p:to>
                                    </p:set>
                                    <p:anim calcmode="lin" valueType="num">
                                      <p:cBhvr>
                                        <p:cTn id="19" dur="500" fill="hold"/>
                                        <p:tgtEl>
                                          <p:spTgt spid="806916"/>
                                        </p:tgtEl>
                                        <p:attrNameLst>
                                          <p:attrName>ppt_w</p:attrName>
                                        </p:attrNameLst>
                                      </p:cBhvr>
                                      <p:tavLst>
                                        <p:tav tm="0">
                                          <p:val>
                                            <p:fltVal val="0"/>
                                          </p:val>
                                        </p:tav>
                                        <p:tav tm="100000">
                                          <p:val>
                                            <p:strVal val="#ppt_w"/>
                                          </p:val>
                                        </p:tav>
                                      </p:tavLst>
                                    </p:anim>
                                    <p:anim calcmode="lin" valueType="num">
                                      <p:cBhvr>
                                        <p:cTn id="20" dur="500" fill="hold"/>
                                        <p:tgtEl>
                                          <p:spTgt spid="806916"/>
                                        </p:tgtEl>
                                        <p:attrNameLst>
                                          <p:attrName>ppt_h</p:attrName>
                                        </p:attrNameLst>
                                      </p:cBhvr>
                                      <p:tavLst>
                                        <p:tav tm="0">
                                          <p:val>
                                            <p:fltVal val="0"/>
                                          </p:val>
                                        </p:tav>
                                        <p:tav tm="100000">
                                          <p:val>
                                            <p:strVal val="#ppt_h"/>
                                          </p:val>
                                        </p:tav>
                                      </p:tavLst>
                                    </p:anim>
                                  </p:childTnLst>
                                </p:cTn>
                              </p:par>
                            </p:childTnLst>
                          </p:cTn>
                        </p:par>
                        <p:par>
                          <p:cTn id="21" fill="hold" nodeType="afterGroup">
                            <p:stCondLst>
                              <p:cond delay="500"/>
                            </p:stCondLst>
                            <p:childTnLst>
                              <p:par>
                                <p:cTn id="22" presetID="23" presetClass="entr" presetSubtype="16" fill="hold" nodeType="afterEffect">
                                  <p:stCondLst>
                                    <p:cond delay="0"/>
                                  </p:stCondLst>
                                  <p:childTnLst>
                                    <p:set>
                                      <p:cBhvr>
                                        <p:cTn id="23" dur="1" fill="hold">
                                          <p:stCondLst>
                                            <p:cond delay="0"/>
                                          </p:stCondLst>
                                        </p:cTn>
                                        <p:tgtEl>
                                          <p:spTgt spid="806919"/>
                                        </p:tgtEl>
                                        <p:attrNameLst>
                                          <p:attrName>style.visibility</p:attrName>
                                        </p:attrNameLst>
                                      </p:cBhvr>
                                      <p:to>
                                        <p:strVal val="visible"/>
                                      </p:to>
                                    </p:set>
                                    <p:anim calcmode="lin" valueType="num">
                                      <p:cBhvr>
                                        <p:cTn id="24" dur="500" fill="hold"/>
                                        <p:tgtEl>
                                          <p:spTgt spid="806919"/>
                                        </p:tgtEl>
                                        <p:attrNameLst>
                                          <p:attrName>ppt_w</p:attrName>
                                        </p:attrNameLst>
                                      </p:cBhvr>
                                      <p:tavLst>
                                        <p:tav tm="0">
                                          <p:val>
                                            <p:fltVal val="0"/>
                                          </p:val>
                                        </p:tav>
                                        <p:tav tm="100000">
                                          <p:val>
                                            <p:strVal val="#ppt_w"/>
                                          </p:val>
                                        </p:tav>
                                      </p:tavLst>
                                    </p:anim>
                                    <p:anim calcmode="lin" valueType="num">
                                      <p:cBhvr>
                                        <p:cTn id="25" dur="500" fill="hold"/>
                                        <p:tgtEl>
                                          <p:spTgt spid="806919"/>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23" presetClass="entr" presetSubtype="16" fill="hold" nodeType="afterEffect">
                                  <p:stCondLst>
                                    <p:cond delay="0"/>
                                  </p:stCondLst>
                                  <p:childTnLst>
                                    <p:set>
                                      <p:cBhvr>
                                        <p:cTn id="28" dur="1" fill="hold">
                                          <p:stCondLst>
                                            <p:cond delay="0"/>
                                          </p:stCondLst>
                                        </p:cTn>
                                        <p:tgtEl>
                                          <p:spTgt spid="806920"/>
                                        </p:tgtEl>
                                        <p:attrNameLst>
                                          <p:attrName>style.visibility</p:attrName>
                                        </p:attrNameLst>
                                      </p:cBhvr>
                                      <p:to>
                                        <p:strVal val="visible"/>
                                      </p:to>
                                    </p:set>
                                    <p:anim calcmode="lin" valueType="num">
                                      <p:cBhvr>
                                        <p:cTn id="29" dur="500" fill="hold"/>
                                        <p:tgtEl>
                                          <p:spTgt spid="806920"/>
                                        </p:tgtEl>
                                        <p:attrNameLst>
                                          <p:attrName>ppt_w</p:attrName>
                                        </p:attrNameLst>
                                      </p:cBhvr>
                                      <p:tavLst>
                                        <p:tav tm="0">
                                          <p:val>
                                            <p:fltVal val="0"/>
                                          </p:val>
                                        </p:tav>
                                        <p:tav tm="100000">
                                          <p:val>
                                            <p:strVal val="#ppt_w"/>
                                          </p:val>
                                        </p:tav>
                                      </p:tavLst>
                                    </p:anim>
                                    <p:anim calcmode="lin" valueType="num">
                                      <p:cBhvr>
                                        <p:cTn id="30" dur="500" fill="hold"/>
                                        <p:tgtEl>
                                          <p:spTgt spid="80692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806925"/>
                                        </p:tgtEl>
                                        <p:attrNameLst>
                                          <p:attrName>style.visibility</p:attrName>
                                        </p:attrNameLst>
                                      </p:cBhvr>
                                      <p:to>
                                        <p:strVal val="visible"/>
                                      </p:to>
                                    </p:set>
                                    <p:anim calcmode="lin" valueType="num">
                                      <p:cBhvr>
                                        <p:cTn id="35" dur="500" fill="hold"/>
                                        <p:tgtEl>
                                          <p:spTgt spid="806925"/>
                                        </p:tgtEl>
                                        <p:attrNameLst>
                                          <p:attrName>ppt_w</p:attrName>
                                        </p:attrNameLst>
                                      </p:cBhvr>
                                      <p:tavLst>
                                        <p:tav tm="0">
                                          <p:val>
                                            <p:fltVal val="0"/>
                                          </p:val>
                                        </p:tav>
                                        <p:tav tm="100000">
                                          <p:val>
                                            <p:strVal val="#ppt_w"/>
                                          </p:val>
                                        </p:tav>
                                      </p:tavLst>
                                    </p:anim>
                                    <p:anim calcmode="lin" valueType="num">
                                      <p:cBhvr>
                                        <p:cTn id="36" dur="500" fill="hold"/>
                                        <p:tgtEl>
                                          <p:spTgt spid="806925"/>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806922"/>
                                        </p:tgtEl>
                                        <p:attrNameLst>
                                          <p:attrName>style.visibility</p:attrName>
                                        </p:attrNameLst>
                                      </p:cBhvr>
                                      <p:to>
                                        <p:strVal val="visible"/>
                                      </p:to>
                                    </p:set>
                                    <p:anim calcmode="lin" valueType="num">
                                      <p:cBhvr>
                                        <p:cTn id="40" dur="500" fill="hold"/>
                                        <p:tgtEl>
                                          <p:spTgt spid="806922"/>
                                        </p:tgtEl>
                                        <p:attrNameLst>
                                          <p:attrName>ppt_w</p:attrName>
                                        </p:attrNameLst>
                                      </p:cBhvr>
                                      <p:tavLst>
                                        <p:tav tm="0">
                                          <p:val>
                                            <p:fltVal val="0"/>
                                          </p:val>
                                        </p:tav>
                                        <p:tav tm="100000">
                                          <p:val>
                                            <p:strVal val="#ppt_w"/>
                                          </p:val>
                                        </p:tav>
                                      </p:tavLst>
                                    </p:anim>
                                    <p:anim calcmode="lin" valueType="num">
                                      <p:cBhvr>
                                        <p:cTn id="41" dur="500" fill="hold"/>
                                        <p:tgtEl>
                                          <p:spTgt spid="806922"/>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806918"/>
                                        </p:tgtEl>
                                        <p:attrNameLst>
                                          <p:attrName>style.visibility</p:attrName>
                                        </p:attrNameLst>
                                      </p:cBhvr>
                                      <p:to>
                                        <p:strVal val="visible"/>
                                      </p:to>
                                    </p:set>
                                    <p:anim calcmode="lin" valueType="num">
                                      <p:cBhvr>
                                        <p:cTn id="46" dur="500" fill="hold"/>
                                        <p:tgtEl>
                                          <p:spTgt spid="806918"/>
                                        </p:tgtEl>
                                        <p:attrNameLst>
                                          <p:attrName>ppt_w</p:attrName>
                                        </p:attrNameLst>
                                      </p:cBhvr>
                                      <p:tavLst>
                                        <p:tav tm="0">
                                          <p:val>
                                            <p:fltVal val="0"/>
                                          </p:val>
                                        </p:tav>
                                        <p:tav tm="100000">
                                          <p:val>
                                            <p:strVal val="#ppt_w"/>
                                          </p:val>
                                        </p:tav>
                                      </p:tavLst>
                                    </p:anim>
                                    <p:anim calcmode="lin" valueType="num">
                                      <p:cBhvr>
                                        <p:cTn id="47" dur="500" fill="hold"/>
                                        <p:tgtEl>
                                          <p:spTgt spid="806918"/>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806923"/>
                                        </p:tgtEl>
                                        <p:attrNameLst>
                                          <p:attrName>style.visibility</p:attrName>
                                        </p:attrNameLst>
                                      </p:cBhvr>
                                      <p:to>
                                        <p:strVal val="visible"/>
                                      </p:to>
                                    </p:set>
                                    <p:anim calcmode="lin" valueType="num">
                                      <p:cBhvr>
                                        <p:cTn id="51" dur="500" fill="hold"/>
                                        <p:tgtEl>
                                          <p:spTgt spid="806923"/>
                                        </p:tgtEl>
                                        <p:attrNameLst>
                                          <p:attrName>ppt_w</p:attrName>
                                        </p:attrNameLst>
                                      </p:cBhvr>
                                      <p:tavLst>
                                        <p:tav tm="0">
                                          <p:val>
                                            <p:fltVal val="0"/>
                                          </p:val>
                                        </p:tav>
                                        <p:tav tm="100000">
                                          <p:val>
                                            <p:strVal val="#ppt_w"/>
                                          </p:val>
                                        </p:tav>
                                      </p:tavLst>
                                    </p:anim>
                                    <p:anim calcmode="lin" valueType="num">
                                      <p:cBhvr>
                                        <p:cTn id="52" dur="500" fill="hold"/>
                                        <p:tgtEl>
                                          <p:spTgt spid="806923"/>
                                        </p:tgtEl>
                                        <p:attrNameLst>
                                          <p:attrName>ppt_h</p:attrName>
                                        </p:attrNameLst>
                                      </p:cBhvr>
                                      <p:tavLst>
                                        <p:tav tm="0">
                                          <p:val>
                                            <p:fltVal val="0"/>
                                          </p:val>
                                        </p:tav>
                                        <p:tav tm="100000">
                                          <p:val>
                                            <p:strVal val="#ppt_h"/>
                                          </p:val>
                                        </p:tav>
                                      </p:tavLst>
                                    </p:anim>
                                  </p:childTnLst>
                                </p:cTn>
                              </p:par>
                            </p:childTnLst>
                          </p:cTn>
                        </p:par>
                        <p:par>
                          <p:cTn id="53" fill="hold" nodeType="afterGroup">
                            <p:stCondLst>
                              <p:cond delay="1000"/>
                            </p:stCondLst>
                            <p:childTnLst>
                              <p:par>
                                <p:cTn id="54" presetID="23" presetClass="entr" presetSubtype="16" fill="hold" nodeType="afterEffect">
                                  <p:stCondLst>
                                    <p:cond delay="0"/>
                                  </p:stCondLst>
                                  <p:childTnLst>
                                    <p:set>
                                      <p:cBhvr>
                                        <p:cTn id="55" dur="1" fill="hold">
                                          <p:stCondLst>
                                            <p:cond delay="0"/>
                                          </p:stCondLst>
                                        </p:cTn>
                                        <p:tgtEl>
                                          <p:spTgt spid="806921"/>
                                        </p:tgtEl>
                                        <p:attrNameLst>
                                          <p:attrName>style.visibility</p:attrName>
                                        </p:attrNameLst>
                                      </p:cBhvr>
                                      <p:to>
                                        <p:strVal val="visible"/>
                                      </p:to>
                                    </p:set>
                                    <p:anim calcmode="lin" valueType="num">
                                      <p:cBhvr>
                                        <p:cTn id="56" dur="500" fill="hold"/>
                                        <p:tgtEl>
                                          <p:spTgt spid="806921"/>
                                        </p:tgtEl>
                                        <p:attrNameLst>
                                          <p:attrName>ppt_w</p:attrName>
                                        </p:attrNameLst>
                                      </p:cBhvr>
                                      <p:tavLst>
                                        <p:tav tm="0">
                                          <p:val>
                                            <p:fltVal val="0"/>
                                          </p:val>
                                        </p:tav>
                                        <p:tav tm="100000">
                                          <p:val>
                                            <p:strVal val="#ppt_w"/>
                                          </p:val>
                                        </p:tav>
                                      </p:tavLst>
                                    </p:anim>
                                    <p:anim calcmode="lin" valueType="num">
                                      <p:cBhvr>
                                        <p:cTn id="57" dur="500" fill="hold"/>
                                        <p:tgtEl>
                                          <p:spTgt spid="806921"/>
                                        </p:tgtEl>
                                        <p:attrNameLst>
                                          <p:attrName>ppt_h</p:attrName>
                                        </p:attrNameLst>
                                      </p:cBhvr>
                                      <p:tavLst>
                                        <p:tav tm="0">
                                          <p:val>
                                            <p:fltVal val="0"/>
                                          </p:val>
                                        </p:tav>
                                        <p:tav tm="100000">
                                          <p:val>
                                            <p:strVal val="#ppt_h"/>
                                          </p:val>
                                        </p:tav>
                                      </p:tavLst>
                                    </p:anim>
                                  </p:childTnLst>
                                </p:cTn>
                              </p:par>
                            </p:childTnLst>
                          </p:cTn>
                        </p:par>
                        <p:par>
                          <p:cTn id="58" fill="hold" nodeType="afterGroup">
                            <p:stCondLst>
                              <p:cond delay="1500"/>
                            </p:stCondLst>
                            <p:childTnLst>
                              <p:par>
                                <p:cTn id="59" presetID="23" presetClass="entr" presetSubtype="16" fill="hold" nodeType="afterEffect">
                                  <p:stCondLst>
                                    <p:cond delay="0"/>
                                  </p:stCondLst>
                                  <p:childTnLst>
                                    <p:set>
                                      <p:cBhvr>
                                        <p:cTn id="60" dur="1" fill="hold">
                                          <p:stCondLst>
                                            <p:cond delay="0"/>
                                          </p:stCondLst>
                                        </p:cTn>
                                        <p:tgtEl>
                                          <p:spTgt spid="806924"/>
                                        </p:tgtEl>
                                        <p:attrNameLst>
                                          <p:attrName>style.visibility</p:attrName>
                                        </p:attrNameLst>
                                      </p:cBhvr>
                                      <p:to>
                                        <p:strVal val="visible"/>
                                      </p:to>
                                    </p:set>
                                    <p:anim calcmode="lin" valueType="num">
                                      <p:cBhvr>
                                        <p:cTn id="61" dur="500" fill="hold"/>
                                        <p:tgtEl>
                                          <p:spTgt spid="806924"/>
                                        </p:tgtEl>
                                        <p:attrNameLst>
                                          <p:attrName>ppt_w</p:attrName>
                                        </p:attrNameLst>
                                      </p:cBhvr>
                                      <p:tavLst>
                                        <p:tav tm="0">
                                          <p:val>
                                            <p:fltVal val="0"/>
                                          </p:val>
                                        </p:tav>
                                        <p:tav tm="100000">
                                          <p:val>
                                            <p:strVal val="#ppt_w"/>
                                          </p:val>
                                        </p:tav>
                                      </p:tavLst>
                                    </p:anim>
                                    <p:anim calcmode="lin" valueType="num">
                                      <p:cBhvr>
                                        <p:cTn id="62" dur="500" fill="hold"/>
                                        <p:tgtEl>
                                          <p:spTgt spid="8069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5" grpId="0" animBg="1" autoUpdateAnimBg="0"/>
      <p:bldP spid="806916" grpId="0" animBg="1" autoUpdateAnimBg="0"/>
      <p:bldP spid="806917" grpId="0" animBg="1" autoUpdateAnimBg="0"/>
      <p:bldP spid="806918" grpId="0" animBg="1" autoUpdateAnimBg="0"/>
      <p:bldP spid="806922" grpId="0" animBg="1" autoUpdateAnimBg="0"/>
      <p:bldP spid="806923"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3"/>
          <a:srcRect l="-9813" t="1999" r="-9813"/>
          <a:stretch/>
        </p:blipFill>
        <p:spPr>
          <a:xfrm>
            <a:off x="145451" y="1529038"/>
            <a:ext cx="9125549" cy="4918411"/>
          </a:xfrm>
        </p:spPr>
      </p:pic>
      <p:sp>
        <p:nvSpPr>
          <p:cNvPr id="5" name="Rectangle 2"/>
          <p:cNvSpPr>
            <a:spLocks noGrp="1" noChangeArrowheads="1"/>
          </p:cNvSpPr>
          <p:nvPr>
            <p:ph type="title"/>
          </p:nvPr>
        </p:nvSpPr>
        <p:spPr>
          <a:xfrm>
            <a:off x="1698625" y="115888"/>
            <a:ext cx="5678488" cy="838200"/>
          </a:xfrm>
        </p:spPr>
        <p:txBody>
          <a:bodyPr/>
          <a:lstStyle/>
          <a:p>
            <a:pPr eaLnBrk="1" hangingPunct="1">
              <a:defRPr/>
            </a:pPr>
            <a:r>
              <a:rPr lang="en-US" altLang="en-US" dirty="0" smtClean="0">
                <a:ea typeface="ＭＳ Ｐゴシック" charset="-128"/>
              </a:rPr>
              <a:t>Design Changes the World!</a:t>
            </a:r>
            <a:endParaRPr lang="en-US" altLang="en-US" dirty="0">
              <a:ea typeface="ＭＳ Ｐゴシック" charset="-128"/>
            </a:endParaRPr>
          </a:p>
        </p:txBody>
      </p:sp>
    </p:spTree>
    <p:extLst>
      <p:ext uri="{BB962C8B-B14F-4D97-AF65-F5344CB8AC3E}">
        <p14:creationId xmlns:p14="http://schemas.microsoft.com/office/powerpoint/2010/main" val="30402061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33</a:t>
            </a:fld>
            <a:endParaRPr lang="it-IT" altLang="en-US"/>
          </a:p>
        </p:txBody>
      </p:sp>
      <p:pic>
        <p:nvPicPr>
          <p:cNvPr id="6" name="Content Placeholder 1"/>
          <p:cNvPicPr>
            <a:picLocks noGrp="1" noChangeAspect="1"/>
          </p:cNvPicPr>
          <p:nvPr>
            <p:ph idx="1"/>
          </p:nvPr>
        </p:nvPicPr>
        <p:blipFill>
          <a:blip r:embed="rId2"/>
          <a:srcRect t="-3818" b="-3818"/>
          <a:stretch>
            <a:fillRect/>
          </a:stretch>
        </p:blipFill>
        <p:spPr>
          <a:xfrm>
            <a:off x="123824" y="1349375"/>
            <a:ext cx="8861757" cy="4873625"/>
          </a:xfrm>
        </p:spPr>
      </p:pic>
      <p:sp>
        <p:nvSpPr>
          <p:cNvPr id="7" name="Rectangle 2"/>
          <p:cNvSpPr>
            <a:spLocks noGrp="1" noChangeArrowheads="1"/>
          </p:cNvSpPr>
          <p:nvPr>
            <p:ph type="title"/>
          </p:nvPr>
        </p:nvSpPr>
        <p:spPr>
          <a:xfrm>
            <a:off x="1698625" y="115888"/>
            <a:ext cx="5678488" cy="838200"/>
          </a:xfrm>
        </p:spPr>
        <p:txBody>
          <a:bodyPr/>
          <a:lstStyle/>
          <a:p>
            <a:pPr eaLnBrk="1" hangingPunct="1">
              <a:defRPr/>
            </a:pPr>
            <a:r>
              <a:rPr lang="en-US" altLang="en-US" dirty="0" smtClean="0">
                <a:ea typeface="ＭＳ Ｐゴシック" charset="-128"/>
              </a:rPr>
              <a:t>Design Changes the World!</a:t>
            </a:r>
            <a:endParaRPr lang="en-US" altLang="en-US" dirty="0">
              <a:ea typeface="ＭＳ Ｐゴシック" charset="-128"/>
            </a:endParaRPr>
          </a:p>
        </p:txBody>
      </p:sp>
    </p:spTree>
    <p:extLst>
      <p:ext uri="{BB962C8B-B14F-4D97-AF65-F5344CB8AC3E}">
        <p14:creationId xmlns:p14="http://schemas.microsoft.com/office/powerpoint/2010/main" val="38283792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34</a:t>
            </a:fld>
            <a:endParaRPr lang="it-IT" altLang="en-US"/>
          </a:p>
        </p:txBody>
      </p:sp>
      <p:pic>
        <p:nvPicPr>
          <p:cNvPr id="6" name="Content Placeholder 1"/>
          <p:cNvPicPr>
            <a:picLocks noGrp="1" noChangeAspect="1"/>
          </p:cNvPicPr>
          <p:nvPr>
            <p:ph idx="1"/>
          </p:nvPr>
        </p:nvPicPr>
        <p:blipFill>
          <a:blip r:embed="rId2"/>
          <a:srcRect t="-3818" b="-3818"/>
          <a:stretch>
            <a:fillRect/>
          </a:stretch>
        </p:blipFill>
        <p:spPr>
          <a:xfrm>
            <a:off x="123824" y="1349375"/>
            <a:ext cx="8861757" cy="4873625"/>
          </a:xfrm>
        </p:spPr>
      </p:pic>
      <p:sp>
        <p:nvSpPr>
          <p:cNvPr id="7" name="Rectangle 2"/>
          <p:cNvSpPr>
            <a:spLocks noGrp="1" noChangeArrowheads="1"/>
          </p:cNvSpPr>
          <p:nvPr>
            <p:ph type="title"/>
          </p:nvPr>
        </p:nvSpPr>
        <p:spPr>
          <a:xfrm>
            <a:off x="1698625" y="115888"/>
            <a:ext cx="5678488" cy="838200"/>
          </a:xfrm>
        </p:spPr>
        <p:txBody>
          <a:bodyPr/>
          <a:lstStyle/>
          <a:p>
            <a:pPr eaLnBrk="1" hangingPunct="1">
              <a:defRPr/>
            </a:pPr>
            <a:r>
              <a:rPr lang="en-US" altLang="en-US" dirty="0" smtClean="0">
                <a:ea typeface="ＭＳ Ｐゴシック" charset="-128"/>
              </a:rPr>
              <a:t>Design Changes the World!</a:t>
            </a:r>
            <a:endParaRPr lang="en-US" altLang="en-US" dirty="0">
              <a:ea typeface="ＭＳ Ｐゴシック" charset="-128"/>
            </a:endParaRPr>
          </a:p>
        </p:txBody>
      </p:sp>
      <p:sp>
        <p:nvSpPr>
          <p:cNvPr id="2" name="TextBox 1"/>
          <p:cNvSpPr txBox="1"/>
          <p:nvPr/>
        </p:nvSpPr>
        <p:spPr>
          <a:xfrm>
            <a:off x="5105742" y="2138063"/>
            <a:ext cx="1313280" cy="461665"/>
          </a:xfrm>
          <a:prstGeom prst="rect">
            <a:avLst/>
          </a:prstGeom>
          <a:noFill/>
        </p:spPr>
        <p:txBody>
          <a:bodyPr wrap="none" rtlCol="0">
            <a:spAutoFit/>
          </a:bodyPr>
          <a:lstStyle/>
          <a:p>
            <a:r>
              <a:rPr lang="en-CA" b="1" dirty="0" smtClean="0">
                <a:solidFill>
                  <a:srgbClr val="FF0000"/>
                </a:solidFill>
              </a:rPr>
              <a:t>Design!</a:t>
            </a:r>
            <a:endParaRPr lang="en-CA" b="1" dirty="0">
              <a:solidFill>
                <a:srgbClr val="FF0000"/>
              </a:solidFill>
            </a:endParaRPr>
          </a:p>
        </p:txBody>
      </p:sp>
      <p:cxnSp>
        <p:nvCxnSpPr>
          <p:cNvPr id="8" name="Straight Arrow Connector 7"/>
          <p:cNvCxnSpPr/>
          <p:nvPr/>
        </p:nvCxnSpPr>
        <p:spPr bwMode="auto">
          <a:xfrm flipH="1">
            <a:off x="5935097" y="2565676"/>
            <a:ext cx="220297" cy="764520"/>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11" name="Trapezoid 10"/>
          <p:cNvSpPr/>
          <p:nvPr/>
        </p:nvSpPr>
        <p:spPr bwMode="auto">
          <a:xfrm>
            <a:off x="5053904" y="4366832"/>
            <a:ext cx="2604702" cy="1619745"/>
          </a:xfrm>
          <a:prstGeom prst="trapezoid">
            <a:avLst>
              <a:gd name="adj" fmla="val 39401"/>
            </a:avLst>
          </a:prstGeom>
          <a:solidFill>
            <a:schemeClr val="accent1">
              <a:alpha val="35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12" name="TextBox 11"/>
          <p:cNvSpPr txBox="1"/>
          <p:nvPr/>
        </p:nvSpPr>
        <p:spPr>
          <a:xfrm>
            <a:off x="7830720" y="4289085"/>
            <a:ext cx="1056599" cy="461665"/>
          </a:xfrm>
          <a:prstGeom prst="rect">
            <a:avLst/>
          </a:prstGeom>
          <a:noFill/>
        </p:spPr>
        <p:txBody>
          <a:bodyPr wrap="none" rtlCol="0">
            <a:spAutoFit/>
          </a:bodyPr>
          <a:lstStyle/>
          <a:p>
            <a:r>
              <a:rPr lang="en-CA" b="1" dirty="0" smtClean="0">
                <a:solidFill>
                  <a:srgbClr val="FF0000"/>
                </a:solidFill>
              </a:rPr>
              <a:t>Code!</a:t>
            </a:r>
            <a:endParaRPr lang="en-CA" b="1" dirty="0">
              <a:solidFill>
                <a:srgbClr val="FF0000"/>
              </a:solidFill>
            </a:endParaRPr>
          </a:p>
        </p:txBody>
      </p:sp>
      <p:cxnSp>
        <p:nvCxnSpPr>
          <p:cNvPr id="13" name="Straight Arrow Connector 12"/>
          <p:cNvCxnSpPr/>
          <p:nvPr/>
        </p:nvCxnSpPr>
        <p:spPr bwMode="auto">
          <a:xfrm flipH="1">
            <a:off x="7438308" y="4794445"/>
            <a:ext cx="764566" cy="518318"/>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15" name="Isosceles Triangle 14"/>
          <p:cNvSpPr/>
          <p:nvPr/>
        </p:nvSpPr>
        <p:spPr bwMode="auto">
          <a:xfrm>
            <a:off x="5662963" y="2682298"/>
            <a:ext cx="1347707" cy="1710450"/>
          </a:xfrm>
          <a:prstGeom prst="triangle">
            <a:avLst/>
          </a:prstGeom>
          <a:solidFill>
            <a:schemeClr val="accent1">
              <a:alpha val="27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16" name="TextBox 15"/>
          <p:cNvSpPr txBox="1"/>
          <p:nvPr/>
        </p:nvSpPr>
        <p:spPr>
          <a:xfrm>
            <a:off x="7390123" y="2695256"/>
            <a:ext cx="714709" cy="461665"/>
          </a:xfrm>
          <a:prstGeom prst="rect">
            <a:avLst/>
          </a:prstGeom>
          <a:noFill/>
        </p:spPr>
        <p:txBody>
          <a:bodyPr wrap="none" rtlCol="0">
            <a:spAutoFit/>
          </a:bodyPr>
          <a:lstStyle/>
          <a:p>
            <a:r>
              <a:rPr lang="en-CA" b="1" dirty="0" smtClean="0">
                <a:solidFill>
                  <a:srgbClr val="FF0000"/>
                </a:solidFill>
              </a:rPr>
              <a:t>SA!</a:t>
            </a:r>
            <a:endParaRPr lang="en-CA" b="1" dirty="0">
              <a:solidFill>
                <a:srgbClr val="FF0000"/>
              </a:solidFill>
            </a:endParaRPr>
          </a:p>
        </p:txBody>
      </p:sp>
      <p:cxnSp>
        <p:nvCxnSpPr>
          <p:cNvPr id="17" name="Straight Arrow Connector 16"/>
          <p:cNvCxnSpPr/>
          <p:nvPr/>
        </p:nvCxnSpPr>
        <p:spPr bwMode="auto">
          <a:xfrm flipH="1">
            <a:off x="6829248" y="3135826"/>
            <a:ext cx="764566" cy="518318"/>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70500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pPr eaLnBrk="1" hangingPunct="1">
              <a:defRPr/>
            </a:pPr>
            <a:r>
              <a:rPr lang="en-US" altLang="en-US">
                <a:ea typeface="ＭＳ Ｐゴシック" charset="-128"/>
              </a:rPr>
              <a:t>Giving a more crucial role to the architecture</a:t>
            </a:r>
          </a:p>
        </p:txBody>
      </p:sp>
      <p:sp>
        <p:nvSpPr>
          <p:cNvPr id="16" name="Footer Placeholder 2"/>
          <p:cNvSpPr>
            <a:spLocks noGrp="1"/>
          </p:cNvSpPr>
          <p:nvPr>
            <p:ph type="ftr" sz="quarter" idx="11"/>
          </p:nvPr>
        </p:nvSpPr>
        <p:spPr>
          <a:xfrm>
            <a:off x="652462" y="6348413"/>
            <a:ext cx="2914650"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
        <p:nvSpPr>
          <p:cNvPr id="806915" name="Text Box 3"/>
          <p:cNvSpPr txBox="1">
            <a:spLocks noChangeArrowheads="1"/>
          </p:cNvSpPr>
          <p:nvPr/>
        </p:nvSpPr>
        <p:spPr bwMode="auto">
          <a:xfrm>
            <a:off x="4660197" y="29718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requirements</a:t>
            </a:r>
          </a:p>
        </p:txBody>
      </p:sp>
      <p:sp>
        <p:nvSpPr>
          <p:cNvPr id="806916" name="Text Box 4"/>
          <p:cNvSpPr txBox="1">
            <a:spLocks noChangeArrowheads="1"/>
          </p:cNvSpPr>
          <p:nvPr/>
        </p:nvSpPr>
        <p:spPr bwMode="auto">
          <a:xfrm>
            <a:off x="5726997" y="40386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architecture</a:t>
            </a:r>
          </a:p>
        </p:txBody>
      </p:sp>
      <p:sp>
        <p:nvSpPr>
          <p:cNvPr id="806917" name="Text Box 5"/>
          <p:cNvSpPr txBox="1">
            <a:spLocks noChangeArrowheads="1"/>
          </p:cNvSpPr>
          <p:nvPr/>
        </p:nvSpPr>
        <p:spPr bwMode="auto">
          <a:xfrm>
            <a:off x="6793797" y="29718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quality</a:t>
            </a:r>
          </a:p>
        </p:txBody>
      </p:sp>
      <p:sp>
        <p:nvSpPr>
          <p:cNvPr id="806918" name="Text Box 6"/>
          <p:cNvSpPr txBox="1">
            <a:spLocks noChangeArrowheads="1"/>
          </p:cNvSpPr>
          <p:nvPr/>
        </p:nvSpPr>
        <p:spPr bwMode="auto">
          <a:xfrm>
            <a:off x="5726997" y="4759325"/>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agreement</a:t>
            </a:r>
          </a:p>
        </p:txBody>
      </p:sp>
      <p:cxnSp>
        <p:nvCxnSpPr>
          <p:cNvPr id="806919" name="AutoShape 7"/>
          <p:cNvCxnSpPr>
            <a:cxnSpLocks noChangeShapeType="1"/>
            <a:stCxn id="806915" idx="2"/>
            <a:endCxn id="806916" idx="0"/>
          </p:cNvCxnSpPr>
          <p:nvPr/>
        </p:nvCxnSpPr>
        <p:spPr bwMode="auto">
          <a:xfrm>
            <a:off x="5460297" y="3317875"/>
            <a:ext cx="1066800" cy="7207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6920" name="AutoShape 8"/>
          <p:cNvCxnSpPr>
            <a:cxnSpLocks noChangeShapeType="1"/>
            <a:stCxn id="806917" idx="2"/>
            <a:endCxn id="806916" idx="0"/>
          </p:cNvCxnSpPr>
          <p:nvPr/>
        </p:nvCxnSpPr>
        <p:spPr bwMode="auto">
          <a:xfrm flipH="1">
            <a:off x="6527097" y="3317875"/>
            <a:ext cx="1066800" cy="7207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06921" name="AutoShape 9"/>
          <p:cNvCxnSpPr>
            <a:cxnSpLocks noChangeShapeType="1"/>
            <a:stCxn id="806916" idx="2"/>
            <a:endCxn id="806918" idx="0"/>
          </p:cNvCxnSpPr>
          <p:nvPr/>
        </p:nvCxnSpPr>
        <p:spPr bwMode="auto">
          <a:xfrm>
            <a:off x="6527097" y="4384675"/>
            <a:ext cx="0" cy="37465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06922" name="Text Box 10"/>
          <p:cNvSpPr txBox="1">
            <a:spLocks noChangeArrowheads="1"/>
          </p:cNvSpPr>
          <p:nvPr/>
        </p:nvSpPr>
        <p:spPr bwMode="auto">
          <a:xfrm>
            <a:off x="5801609" y="1928813"/>
            <a:ext cx="1446213" cy="590550"/>
          </a:xfrm>
          <a:prstGeom prst="rect">
            <a:avLst/>
          </a:prstGeom>
          <a:solidFill>
            <a:srgbClr val="FF0000"/>
          </a:solidFill>
          <a:ln w="9525">
            <a:solidFill>
              <a:schemeClr val="tx1"/>
            </a:solidFill>
            <a:miter lim="800000"/>
            <a:headEnd/>
            <a:tailEnd/>
          </a:ln>
        </p:spPr>
        <p:txBody>
          <a:bodyPr wrap="none"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en-US" altLang="en-US" sz="1600" b="1">
                <a:solidFill>
                  <a:schemeClr val="tx1"/>
                </a:solidFill>
              </a:rPr>
              <a:t>stakeholders</a:t>
            </a:r>
          </a:p>
          <a:p>
            <a:pPr>
              <a:spcBef>
                <a:spcPct val="0"/>
              </a:spcBef>
              <a:buSzTx/>
              <a:buFontTx/>
              <a:buNone/>
            </a:pPr>
            <a:r>
              <a:rPr lang="en-US" altLang="en-US" sz="1600" b="1">
                <a:solidFill>
                  <a:schemeClr val="tx1"/>
                </a:solidFill>
              </a:rPr>
              <a:t>      (many)</a:t>
            </a:r>
          </a:p>
        </p:txBody>
      </p:sp>
      <p:sp>
        <p:nvSpPr>
          <p:cNvPr id="806923" name="Text Box 11"/>
          <p:cNvSpPr txBox="1">
            <a:spLocks noChangeArrowheads="1"/>
          </p:cNvSpPr>
          <p:nvPr/>
        </p:nvSpPr>
        <p:spPr bwMode="auto">
          <a:xfrm>
            <a:off x="5726997" y="5486400"/>
            <a:ext cx="1600200" cy="346075"/>
          </a:xfrm>
          <a:prstGeom prst="rect">
            <a:avLst/>
          </a:prstGeom>
          <a:solidFill>
            <a:srgbClr val="00FF00"/>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50000"/>
              </a:spcBef>
              <a:buSzTx/>
              <a:buFontTx/>
              <a:buNone/>
            </a:pPr>
            <a:r>
              <a:rPr lang="en-US" altLang="en-US" sz="1600" b="1">
                <a:solidFill>
                  <a:schemeClr val="tx1"/>
                </a:solidFill>
              </a:rPr>
              <a:t>development</a:t>
            </a:r>
          </a:p>
        </p:txBody>
      </p:sp>
      <p:cxnSp>
        <p:nvCxnSpPr>
          <p:cNvPr id="806924" name="AutoShape 12"/>
          <p:cNvCxnSpPr>
            <a:cxnSpLocks noChangeShapeType="1"/>
            <a:stCxn id="806918" idx="2"/>
            <a:endCxn id="806923" idx="0"/>
          </p:cNvCxnSpPr>
          <p:nvPr/>
        </p:nvCxnSpPr>
        <p:spPr bwMode="auto">
          <a:xfrm>
            <a:off x="6527097" y="5105400"/>
            <a:ext cx="0" cy="3810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06925" name="Group 13"/>
          <p:cNvGrpSpPr>
            <a:grpSpLocks/>
          </p:cNvGrpSpPr>
          <p:nvPr/>
        </p:nvGrpSpPr>
        <p:grpSpPr bwMode="auto">
          <a:xfrm>
            <a:off x="3918834" y="2222500"/>
            <a:ext cx="5203825" cy="2654300"/>
            <a:chOff x="1440" y="1400"/>
            <a:chExt cx="3278" cy="1672"/>
          </a:xfrm>
        </p:grpSpPr>
        <p:sp>
          <p:nvSpPr>
            <p:cNvPr id="90126" name="AutoShape 14"/>
            <p:cNvSpPr>
              <a:spLocks noChangeArrowheads="1"/>
            </p:cNvSpPr>
            <p:nvPr/>
          </p:nvSpPr>
          <p:spPr bwMode="auto">
            <a:xfrm>
              <a:off x="1440" y="1531"/>
              <a:ext cx="1598" cy="1541"/>
            </a:xfrm>
            <a:prstGeom prst="curvedRightArrow">
              <a:avLst>
                <a:gd name="adj1" fmla="val 11616"/>
                <a:gd name="adj2" fmla="val 26282"/>
                <a:gd name="adj3" fmla="val 34566"/>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90127" name="AutoShape 15"/>
            <p:cNvSpPr>
              <a:spLocks noChangeArrowheads="1"/>
            </p:cNvSpPr>
            <p:nvPr/>
          </p:nvSpPr>
          <p:spPr bwMode="auto">
            <a:xfrm flipH="1" flipV="1">
              <a:off x="3120" y="1400"/>
              <a:ext cx="1598" cy="1541"/>
            </a:xfrm>
            <a:prstGeom prst="curvedRightArrow">
              <a:avLst>
                <a:gd name="adj1" fmla="val 11356"/>
                <a:gd name="adj2" fmla="val 26282"/>
                <a:gd name="adj3" fmla="val 34566"/>
              </a:avLst>
            </a:prstGeom>
            <a:solidFill>
              <a:srgbClr val="00FF00">
                <a:alpha val="50195"/>
              </a:srgbClr>
            </a:solidFill>
            <a:ln w="9525">
              <a:solidFill>
                <a:schemeClr val="tx1"/>
              </a:solidFill>
              <a:miter lim="800000"/>
              <a:headEnd/>
              <a:tailEnd/>
            </a:ln>
          </p:spPr>
          <p:txBody>
            <a:bodyPr anchor="ctr" anchorCtr="1">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grpSp>
      <p:grpSp>
        <p:nvGrpSpPr>
          <p:cNvPr id="2" name="Group 1"/>
          <p:cNvGrpSpPr/>
          <p:nvPr/>
        </p:nvGrpSpPr>
        <p:grpSpPr>
          <a:xfrm>
            <a:off x="0" y="1025427"/>
            <a:ext cx="4004108" cy="2265895"/>
            <a:chOff x="123824" y="1349375"/>
            <a:chExt cx="9023683" cy="4873625"/>
          </a:xfrm>
        </p:grpSpPr>
        <p:pic>
          <p:nvPicPr>
            <p:cNvPr id="17" name="Content Placeholder 1"/>
            <p:cNvPicPr>
              <a:picLocks noChangeAspect="1"/>
            </p:cNvPicPr>
            <p:nvPr/>
          </p:nvPicPr>
          <p:blipFill>
            <a:blip r:embed="rId6"/>
            <a:srcRect t="-3818" b="-3818"/>
            <a:stretch>
              <a:fillRect/>
            </a:stretch>
          </p:blipFill>
          <p:spPr>
            <a:xfrm>
              <a:off x="123824" y="1349375"/>
              <a:ext cx="8861757" cy="4873625"/>
            </a:xfrm>
            <a:prstGeom prst="rect">
              <a:avLst/>
            </a:prstGeom>
          </p:spPr>
        </p:pic>
        <p:sp>
          <p:nvSpPr>
            <p:cNvPr id="18" name="TextBox 17"/>
            <p:cNvSpPr txBox="1"/>
            <p:nvPr/>
          </p:nvSpPr>
          <p:spPr>
            <a:xfrm>
              <a:off x="5105743" y="2138063"/>
              <a:ext cx="1687890" cy="595786"/>
            </a:xfrm>
            <a:prstGeom prst="rect">
              <a:avLst/>
            </a:prstGeom>
            <a:noFill/>
          </p:spPr>
          <p:txBody>
            <a:bodyPr wrap="none" rtlCol="0">
              <a:spAutoFit/>
            </a:bodyPr>
            <a:lstStyle/>
            <a:p>
              <a:r>
                <a:rPr lang="en-CA" sz="1200" b="1" dirty="0" smtClean="0">
                  <a:solidFill>
                    <a:srgbClr val="FF0000"/>
                  </a:solidFill>
                </a:rPr>
                <a:t>Design!</a:t>
              </a:r>
              <a:endParaRPr lang="en-CA" sz="1200" b="1" dirty="0">
                <a:solidFill>
                  <a:srgbClr val="FF0000"/>
                </a:solidFill>
              </a:endParaRPr>
            </a:p>
          </p:txBody>
        </p:sp>
        <p:cxnSp>
          <p:nvCxnSpPr>
            <p:cNvPr id="19" name="Straight Arrow Connector 18"/>
            <p:cNvCxnSpPr/>
            <p:nvPr/>
          </p:nvCxnSpPr>
          <p:spPr bwMode="auto">
            <a:xfrm flipH="1">
              <a:off x="5935097" y="2565676"/>
              <a:ext cx="220297" cy="764520"/>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20" name="Trapezoid 19"/>
            <p:cNvSpPr/>
            <p:nvPr/>
          </p:nvSpPr>
          <p:spPr bwMode="auto">
            <a:xfrm>
              <a:off x="5053904" y="4366832"/>
              <a:ext cx="2604702" cy="1619745"/>
            </a:xfrm>
            <a:prstGeom prst="trapezoid">
              <a:avLst>
                <a:gd name="adj" fmla="val 39401"/>
              </a:avLst>
            </a:prstGeom>
            <a:solidFill>
              <a:schemeClr val="accent1">
                <a:alpha val="35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21" name="TextBox 20"/>
            <p:cNvSpPr txBox="1"/>
            <p:nvPr/>
          </p:nvSpPr>
          <p:spPr>
            <a:xfrm>
              <a:off x="7830720" y="4289086"/>
              <a:ext cx="1316787" cy="562687"/>
            </a:xfrm>
            <a:prstGeom prst="rect">
              <a:avLst/>
            </a:prstGeom>
            <a:noFill/>
          </p:spPr>
          <p:txBody>
            <a:bodyPr wrap="none" rtlCol="0">
              <a:spAutoFit/>
            </a:bodyPr>
            <a:lstStyle/>
            <a:p>
              <a:r>
                <a:rPr lang="en-CA" sz="1050" b="1" dirty="0" smtClean="0">
                  <a:solidFill>
                    <a:srgbClr val="FF0000"/>
                  </a:solidFill>
                </a:rPr>
                <a:t>Code!</a:t>
              </a:r>
              <a:endParaRPr lang="en-CA" sz="1050" b="1" dirty="0">
                <a:solidFill>
                  <a:srgbClr val="FF0000"/>
                </a:solidFill>
              </a:endParaRPr>
            </a:p>
          </p:txBody>
        </p:sp>
        <p:cxnSp>
          <p:nvCxnSpPr>
            <p:cNvPr id="22" name="Straight Arrow Connector 21"/>
            <p:cNvCxnSpPr/>
            <p:nvPr/>
          </p:nvCxnSpPr>
          <p:spPr bwMode="auto">
            <a:xfrm flipH="1">
              <a:off x="7438308" y="4794445"/>
              <a:ext cx="764566" cy="518318"/>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23" name="Isosceles Triangle 22"/>
            <p:cNvSpPr/>
            <p:nvPr/>
          </p:nvSpPr>
          <p:spPr bwMode="auto">
            <a:xfrm>
              <a:off x="5662963" y="2682298"/>
              <a:ext cx="1347707" cy="1710450"/>
            </a:xfrm>
            <a:prstGeom prst="triangle">
              <a:avLst/>
            </a:prstGeom>
            <a:solidFill>
              <a:schemeClr val="accent1">
                <a:alpha val="27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24" name="TextBox 23"/>
            <p:cNvSpPr txBox="1"/>
            <p:nvPr/>
          </p:nvSpPr>
          <p:spPr>
            <a:xfrm>
              <a:off x="7390122" y="2695257"/>
              <a:ext cx="1013417" cy="595786"/>
            </a:xfrm>
            <a:prstGeom prst="rect">
              <a:avLst/>
            </a:prstGeom>
            <a:noFill/>
          </p:spPr>
          <p:txBody>
            <a:bodyPr wrap="none" rtlCol="0">
              <a:spAutoFit/>
            </a:bodyPr>
            <a:lstStyle/>
            <a:p>
              <a:r>
                <a:rPr lang="en-CA" sz="1200" b="1" dirty="0" smtClean="0">
                  <a:solidFill>
                    <a:srgbClr val="FF0000"/>
                  </a:solidFill>
                </a:rPr>
                <a:t>SA!</a:t>
              </a:r>
              <a:endParaRPr lang="en-CA" sz="1200" b="1" dirty="0">
                <a:solidFill>
                  <a:srgbClr val="FF0000"/>
                </a:solidFill>
              </a:endParaRPr>
            </a:p>
          </p:txBody>
        </p:sp>
        <p:cxnSp>
          <p:nvCxnSpPr>
            <p:cNvPr id="25" name="Straight Arrow Connector 24"/>
            <p:cNvCxnSpPr/>
            <p:nvPr/>
          </p:nvCxnSpPr>
          <p:spPr bwMode="auto">
            <a:xfrm flipH="1">
              <a:off x="6829248" y="3135826"/>
              <a:ext cx="764566" cy="518318"/>
            </a:xfrm>
            <a:prstGeom prst="straightConnector1">
              <a:avLst/>
            </a:prstGeom>
            <a:ln w="38100" cmpd="sng">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grpSp>
      <p:cxnSp>
        <p:nvCxnSpPr>
          <p:cNvPr id="4" name="Straight Arrow Connector 3"/>
          <p:cNvCxnSpPr/>
          <p:nvPr/>
        </p:nvCxnSpPr>
        <p:spPr bwMode="auto">
          <a:xfrm flipH="1" flipV="1">
            <a:off x="2073396" y="3200616"/>
            <a:ext cx="1853098" cy="725646"/>
          </a:xfrm>
          <a:prstGeom prst="straightConnector1">
            <a:avLst/>
          </a:prstGeom>
          <a:solidFill>
            <a:schemeClr val="accent1"/>
          </a:solidFill>
          <a:ln w="38100" cap="flat" cmpd="sng" algn="ctr">
            <a:solidFill>
              <a:srgbClr val="008000"/>
            </a:solidFill>
            <a:prstDash val="solid"/>
            <a:round/>
            <a:headEnd type="triangle" w="med" len="med"/>
            <a:tailEnd type="none"/>
          </a:ln>
          <a:effectLst/>
        </p:spPr>
      </p:cxnSp>
      <p:cxnSp>
        <p:nvCxnSpPr>
          <p:cNvPr id="6" name="Straight Connector 5"/>
          <p:cNvCxnSpPr/>
          <p:nvPr/>
        </p:nvCxnSpPr>
        <p:spPr bwMode="auto">
          <a:xfrm flipH="1" flipV="1">
            <a:off x="2073396" y="2578634"/>
            <a:ext cx="12959" cy="634940"/>
          </a:xfrm>
          <a:prstGeom prst="line">
            <a:avLst/>
          </a:prstGeom>
          <a:solidFill>
            <a:schemeClr val="accent1"/>
          </a:solidFill>
          <a:ln w="38100" cap="flat" cmpd="sng" algn="ctr">
            <a:solidFill>
              <a:srgbClr val="008000"/>
            </a:solidFill>
            <a:prstDash val="solid"/>
            <a:round/>
            <a:headEnd type="none" w="med" len="med"/>
            <a:tailEnd type="none" w="med" len="med"/>
          </a:ln>
          <a:effectLst/>
        </p:spPr>
      </p:cxnSp>
    </p:spTree>
    <p:extLst>
      <p:ext uri="{BB962C8B-B14F-4D97-AF65-F5344CB8AC3E}">
        <p14:creationId xmlns:p14="http://schemas.microsoft.com/office/powerpoint/2010/main" val="3754824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6915"/>
                                        </p:tgtEl>
                                        <p:attrNameLst>
                                          <p:attrName>style.visibility</p:attrName>
                                        </p:attrNameLst>
                                      </p:cBhvr>
                                      <p:to>
                                        <p:strVal val="visible"/>
                                      </p:to>
                                    </p:set>
                                    <p:anim calcmode="lin" valueType="num">
                                      <p:cBhvr>
                                        <p:cTn id="7" dur="500" fill="hold"/>
                                        <p:tgtEl>
                                          <p:spTgt spid="806915"/>
                                        </p:tgtEl>
                                        <p:attrNameLst>
                                          <p:attrName>ppt_w</p:attrName>
                                        </p:attrNameLst>
                                      </p:cBhvr>
                                      <p:tavLst>
                                        <p:tav tm="0">
                                          <p:val>
                                            <p:fltVal val="0"/>
                                          </p:val>
                                        </p:tav>
                                        <p:tav tm="100000">
                                          <p:val>
                                            <p:strVal val="#ppt_w"/>
                                          </p:val>
                                        </p:tav>
                                      </p:tavLst>
                                    </p:anim>
                                    <p:anim calcmode="lin" valueType="num">
                                      <p:cBhvr>
                                        <p:cTn id="8" dur="500" fill="hold"/>
                                        <p:tgtEl>
                                          <p:spTgt spid="80691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06917"/>
                                        </p:tgtEl>
                                        <p:attrNameLst>
                                          <p:attrName>style.visibility</p:attrName>
                                        </p:attrNameLst>
                                      </p:cBhvr>
                                      <p:to>
                                        <p:strVal val="visible"/>
                                      </p:to>
                                    </p:set>
                                    <p:anim calcmode="lin" valueType="num">
                                      <p:cBhvr>
                                        <p:cTn id="13" dur="500" fill="hold"/>
                                        <p:tgtEl>
                                          <p:spTgt spid="806917"/>
                                        </p:tgtEl>
                                        <p:attrNameLst>
                                          <p:attrName>ppt_w</p:attrName>
                                        </p:attrNameLst>
                                      </p:cBhvr>
                                      <p:tavLst>
                                        <p:tav tm="0">
                                          <p:val>
                                            <p:fltVal val="0"/>
                                          </p:val>
                                        </p:tav>
                                        <p:tav tm="100000">
                                          <p:val>
                                            <p:strVal val="#ppt_w"/>
                                          </p:val>
                                        </p:tav>
                                      </p:tavLst>
                                    </p:anim>
                                    <p:anim calcmode="lin" valueType="num">
                                      <p:cBhvr>
                                        <p:cTn id="14" dur="500" fill="hold"/>
                                        <p:tgtEl>
                                          <p:spTgt spid="806917"/>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06916"/>
                                        </p:tgtEl>
                                        <p:attrNameLst>
                                          <p:attrName>style.visibility</p:attrName>
                                        </p:attrNameLst>
                                      </p:cBhvr>
                                      <p:to>
                                        <p:strVal val="visible"/>
                                      </p:to>
                                    </p:set>
                                    <p:anim calcmode="lin" valueType="num">
                                      <p:cBhvr>
                                        <p:cTn id="19" dur="500" fill="hold"/>
                                        <p:tgtEl>
                                          <p:spTgt spid="806916"/>
                                        </p:tgtEl>
                                        <p:attrNameLst>
                                          <p:attrName>ppt_w</p:attrName>
                                        </p:attrNameLst>
                                      </p:cBhvr>
                                      <p:tavLst>
                                        <p:tav tm="0">
                                          <p:val>
                                            <p:fltVal val="0"/>
                                          </p:val>
                                        </p:tav>
                                        <p:tav tm="100000">
                                          <p:val>
                                            <p:strVal val="#ppt_w"/>
                                          </p:val>
                                        </p:tav>
                                      </p:tavLst>
                                    </p:anim>
                                    <p:anim calcmode="lin" valueType="num">
                                      <p:cBhvr>
                                        <p:cTn id="20" dur="500" fill="hold"/>
                                        <p:tgtEl>
                                          <p:spTgt spid="806916"/>
                                        </p:tgtEl>
                                        <p:attrNameLst>
                                          <p:attrName>ppt_h</p:attrName>
                                        </p:attrNameLst>
                                      </p:cBhvr>
                                      <p:tavLst>
                                        <p:tav tm="0">
                                          <p:val>
                                            <p:fltVal val="0"/>
                                          </p:val>
                                        </p:tav>
                                        <p:tav tm="100000">
                                          <p:val>
                                            <p:strVal val="#ppt_h"/>
                                          </p:val>
                                        </p:tav>
                                      </p:tavLst>
                                    </p:anim>
                                  </p:childTnLst>
                                </p:cTn>
                              </p:par>
                            </p:childTnLst>
                          </p:cTn>
                        </p:par>
                        <p:par>
                          <p:cTn id="21" fill="hold" nodeType="afterGroup">
                            <p:stCondLst>
                              <p:cond delay="500"/>
                            </p:stCondLst>
                            <p:childTnLst>
                              <p:par>
                                <p:cTn id="22" presetID="23" presetClass="entr" presetSubtype="16" fill="hold" nodeType="afterEffect">
                                  <p:stCondLst>
                                    <p:cond delay="0"/>
                                  </p:stCondLst>
                                  <p:childTnLst>
                                    <p:set>
                                      <p:cBhvr>
                                        <p:cTn id="23" dur="1" fill="hold">
                                          <p:stCondLst>
                                            <p:cond delay="0"/>
                                          </p:stCondLst>
                                        </p:cTn>
                                        <p:tgtEl>
                                          <p:spTgt spid="806919"/>
                                        </p:tgtEl>
                                        <p:attrNameLst>
                                          <p:attrName>style.visibility</p:attrName>
                                        </p:attrNameLst>
                                      </p:cBhvr>
                                      <p:to>
                                        <p:strVal val="visible"/>
                                      </p:to>
                                    </p:set>
                                    <p:anim calcmode="lin" valueType="num">
                                      <p:cBhvr>
                                        <p:cTn id="24" dur="500" fill="hold"/>
                                        <p:tgtEl>
                                          <p:spTgt spid="806919"/>
                                        </p:tgtEl>
                                        <p:attrNameLst>
                                          <p:attrName>ppt_w</p:attrName>
                                        </p:attrNameLst>
                                      </p:cBhvr>
                                      <p:tavLst>
                                        <p:tav tm="0">
                                          <p:val>
                                            <p:fltVal val="0"/>
                                          </p:val>
                                        </p:tav>
                                        <p:tav tm="100000">
                                          <p:val>
                                            <p:strVal val="#ppt_w"/>
                                          </p:val>
                                        </p:tav>
                                      </p:tavLst>
                                    </p:anim>
                                    <p:anim calcmode="lin" valueType="num">
                                      <p:cBhvr>
                                        <p:cTn id="25" dur="500" fill="hold"/>
                                        <p:tgtEl>
                                          <p:spTgt spid="806919"/>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23" presetClass="entr" presetSubtype="16" fill="hold" nodeType="afterEffect">
                                  <p:stCondLst>
                                    <p:cond delay="0"/>
                                  </p:stCondLst>
                                  <p:childTnLst>
                                    <p:set>
                                      <p:cBhvr>
                                        <p:cTn id="28" dur="1" fill="hold">
                                          <p:stCondLst>
                                            <p:cond delay="0"/>
                                          </p:stCondLst>
                                        </p:cTn>
                                        <p:tgtEl>
                                          <p:spTgt spid="806920"/>
                                        </p:tgtEl>
                                        <p:attrNameLst>
                                          <p:attrName>style.visibility</p:attrName>
                                        </p:attrNameLst>
                                      </p:cBhvr>
                                      <p:to>
                                        <p:strVal val="visible"/>
                                      </p:to>
                                    </p:set>
                                    <p:anim calcmode="lin" valueType="num">
                                      <p:cBhvr>
                                        <p:cTn id="29" dur="500" fill="hold"/>
                                        <p:tgtEl>
                                          <p:spTgt spid="806920"/>
                                        </p:tgtEl>
                                        <p:attrNameLst>
                                          <p:attrName>ppt_w</p:attrName>
                                        </p:attrNameLst>
                                      </p:cBhvr>
                                      <p:tavLst>
                                        <p:tav tm="0">
                                          <p:val>
                                            <p:fltVal val="0"/>
                                          </p:val>
                                        </p:tav>
                                        <p:tav tm="100000">
                                          <p:val>
                                            <p:strVal val="#ppt_w"/>
                                          </p:val>
                                        </p:tav>
                                      </p:tavLst>
                                    </p:anim>
                                    <p:anim calcmode="lin" valueType="num">
                                      <p:cBhvr>
                                        <p:cTn id="30" dur="500" fill="hold"/>
                                        <p:tgtEl>
                                          <p:spTgt spid="80692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806925"/>
                                        </p:tgtEl>
                                        <p:attrNameLst>
                                          <p:attrName>style.visibility</p:attrName>
                                        </p:attrNameLst>
                                      </p:cBhvr>
                                      <p:to>
                                        <p:strVal val="visible"/>
                                      </p:to>
                                    </p:set>
                                    <p:anim calcmode="lin" valueType="num">
                                      <p:cBhvr>
                                        <p:cTn id="35" dur="500" fill="hold"/>
                                        <p:tgtEl>
                                          <p:spTgt spid="806925"/>
                                        </p:tgtEl>
                                        <p:attrNameLst>
                                          <p:attrName>ppt_w</p:attrName>
                                        </p:attrNameLst>
                                      </p:cBhvr>
                                      <p:tavLst>
                                        <p:tav tm="0">
                                          <p:val>
                                            <p:fltVal val="0"/>
                                          </p:val>
                                        </p:tav>
                                        <p:tav tm="100000">
                                          <p:val>
                                            <p:strVal val="#ppt_w"/>
                                          </p:val>
                                        </p:tav>
                                      </p:tavLst>
                                    </p:anim>
                                    <p:anim calcmode="lin" valueType="num">
                                      <p:cBhvr>
                                        <p:cTn id="36" dur="500" fill="hold"/>
                                        <p:tgtEl>
                                          <p:spTgt spid="806925"/>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806922"/>
                                        </p:tgtEl>
                                        <p:attrNameLst>
                                          <p:attrName>style.visibility</p:attrName>
                                        </p:attrNameLst>
                                      </p:cBhvr>
                                      <p:to>
                                        <p:strVal val="visible"/>
                                      </p:to>
                                    </p:set>
                                    <p:anim calcmode="lin" valueType="num">
                                      <p:cBhvr>
                                        <p:cTn id="40" dur="500" fill="hold"/>
                                        <p:tgtEl>
                                          <p:spTgt spid="806922"/>
                                        </p:tgtEl>
                                        <p:attrNameLst>
                                          <p:attrName>ppt_w</p:attrName>
                                        </p:attrNameLst>
                                      </p:cBhvr>
                                      <p:tavLst>
                                        <p:tav tm="0">
                                          <p:val>
                                            <p:fltVal val="0"/>
                                          </p:val>
                                        </p:tav>
                                        <p:tav tm="100000">
                                          <p:val>
                                            <p:strVal val="#ppt_w"/>
                                          </p:val>
                                        </p:tav>
                                      </p:tavLst>
                                    </p:anim>
                                    <p:anim calcmode="lin" valueType="num">
                                      <p:cBhvr>
                                        <p:cTn id="41" dur="500" fill="hold"/>
                                        <p:tgtEl>
                                          <p:spTgt spid="806922"/>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806918"/>
                                        </p:tgtEl>
                                        <p:attrNameLst>
                                          <p:attrName>style.visibility</p:attrName>
                                        </p:attrNameLst>
                                      </p:cBhvr>
                                      <p:to>
                                        <p:strVal val="visible"/>
                                      </p:to>
                                    </p:set>
                                    <p:anim calcmode="lin" valueType="num">
                                      <p:cBhvr>
                                        <p:cTn id="46" dur="500" fill="hold"/>
                                        <p:tgtEl>
                                          <p:spTgt spid="806918"/>
                                        </p:tgtEl>
                                        <p:attrNameLst>
                                          <p:attrName>ppt_w</p:attrName>
                                        </p:attrNameLst>
                                      </p:cBhvr>
                                      <p:tavLst>
                                        <p:tav tm="0">
                                          <p:val>
                                            <p:fltVal val="0"/>
                                          </p:val>
                                        </p:tav>
                                        <p:tav tm="100000">
                                          <p:val>
                                            <p:strVal val="#ppt_w"/>
                                          </p:val>
                                        </p:tav>
                                      </p:tavLst>
                                    </p:anim>
                                    <p:anim calcmode="lin" valueType="num">
                                      <p:cBhvr>
                                        <p:cTn id="47" dur="500" fill="hold"/>
                                        <p:tgtEl>
                                          <p:spTgt spid="806918"/>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806923"/>
                                        </p:tgtEl>
                                        <p:attrNameLst>
                                          <p:attrName>style.visibility</p:attrName>
                                        </p:attrNameLst>
                                      </p:cBhvr>
                                      <p:to>
                                        <p:strVal val="visible"/>
                                      </p:to>
                                    </p:set>
                                    <p:anim calcmode="lin" valueType="num">
                                      <p:cBhvr>
                                        <p:cTn id="51" dur="500" fill="hold"/>
                                        <p:tgtEl>
                                          <p:spTgt spid="806923"/>
                                        </p:tgtEl>
                                        <p:attrNameLst>
                                          <p:attrName>ppt_w</p:attrName>
                                        </p:attrNameLst>
                                      </p:cBhvr>
                                      <p:tavLst>
                                        <p:tav tm="0">
                                          <p:val>
                                            <p:fltVal val="0"/>
                                          </p:val>
                                        </p:tav>
                                        <p:tav tm="100000">
                                          <p:val>
                                            <p:strVal val="#ppt_w"/>
                                          </p:val>
                                        </p:tav>
                                      </p:tavLst>
                                    </p:anim>
                                    <p:anim calcmode="lin" valueType="num">
                                      <p:cBhvr>
                                        <p:cTn id="52" dur="500" fill="hold"/>
                                        <p:tgtEl>
                                          <p:spTgt spid="806923"/>
                                        </p:tgtEl>
                                        <p:attrNameLst>
                                          <p:attrName>ppt_h</p:attrName>
                                        </p:attrNameLst>
                                      </p:cBhvr>
                                      <p:tavLst>
                                        <p:tav tm="0">
                                          <p:val>
                                            <p:fltVal val="0"/>
                                          </p:val>
                                        </p:tav>
                                        <p:tav tm="100000">
                                          <p:val>
                                            <p:strVal val="#ppt_h"/>
                                          </p:val>
                                        </p:tav>
                                      </p:tavLst>
                                    </p:anim>
                                  </p:childTnLst>
                                </p:cTn>
                              </p:par>
                            </p:childTnLst>
                          </p:cTn>
                        </p:par>
                        <p:par>
                          <p:cTn id="53" fill="hold" nodeType="afterGroup">
                            <p:stCondLst>
                              <p:cond delay="1000"/>
                            </p:stCondLst>
                            <p:childTnLst>
                              <p:par>
                                <p:cTn id="54" presetID="23" presetClass="entr" presetSubtype="16" fill="hold" nodeType="afterEffect">
                                  <p:stCondLst>
                                    <p:cond delay="0"/>
                                  </p:stCondLst>
                                  <p:childTnLst>
                                    <p:set>
                                      <p:cBhvr>
                                        <p:cTn id="55" dur="1" fill="hold">
                                          <p:stCondLst>
                                            <p:cond delay="0"/>
                                          </p:stCondLst>
                                        </p:cTn>
                                        <p:tgtEl>
                                          <p:spTgt spid="806921"/>
                                        </p:tgtEl>
                                        <p:attrNameLst>
                                          <p:attrName>style.visibility</p:attrName>
                                        </p:attrNameLst>
                                      </p:cBhvr>
                                      <p:to>
                                        <p:strVal val="visible"/>
                                      </p:to>
                                    </p:set>
                                    <p:anim calcmode="lin" valueType="num">
                                      <p:cBhvr>
                                        <p:cTn id="56" dur="500" fill="hold"/>
                                        <p:tgtEl>
                                          <p:spTgt spid="806921"/>
                                        </p:tgtEl>
                                        <p:attrNameLst>
                                          <p:attrName>ppt_w</p:attrName>
                                        </p:attrNameLst>
                                      </p:cBhvr>
                                      <p:tavLst>
                                        <p:tav tm="0">
                                          <p:val>
                                            <p:fltVal val="0"/>
                                          </p:val>
                                        </p:tav>
                                        <p:tav tm="100000">
                                          <p:val>
                                            <p:strVal val="#ppt_w"/>
                                          </p:val>
                                        </p:tav>
                                      </p:tavLst>
                                    </p:anim>
                                    <p:anim calcmode="lin" valueType="num">
                                      <p:cBhvr>
                                        <p:cTn id="57" dur="500" fill="hold"/>
                                        <p:tgtEl>
                                          <p:spTgt spid="806921"/>
                                        </p:tgtEl>
                                        <p:attrNameLst>
                                          <p:attrName>ppt_h</p:attrName>
                                        </p:attrNameLst>
                                      </p:cBhvr>
                                      <p:tavLst>
                                        <p:tav tm="0">
                                          <p:val>
                                            <p:fltVal val="0"/>
                                          </p:val>
                                        </p:tav>
                                        <p:tav tm="100000">
                                          <p:val>
                                            <p:strVal val="#ppt_h"/>
                                          </p:val>
                                        </p:tav>
                                      </p:tavLst>
                                    </p:anim>
                                  </p:childTnLst>
                                </p:cTn>
                              </p:par>
                            </p:childTnLst>
                          </p:cTn>
                        </p:par>
                        <p:par>
                          <p:cTn id="58" fill="hold" nodeType="afterGroup">
                            <p:stCondLst>
                              <p:cond delay="1500"/>
                            </p:stCondLst>
                            <p:childTnLst>
                              <p:par>
                                <p:cTn id="59" presetID="23" presetClass="entr" presetSubtype="16" fill="hold" nodeType="afterEffect">
                                  <p:stCondLst>
                                    <p:cond delay="0"/>
                                  </p:stCondLst>
                                  <p:childTnLst>
                                    <p:set>
                                      <p:cBhvr>
                                        <p:cTn id="60" dur="1" fill="hold">
                                          <p:stCondLst>
                                            <p:cond delay="0"/>
                                          </p:stCondLst>
                                        </p:cTn>
                                        <p:tgtEl>
                                          <p:spTgt spid="806924"/>
                                        </p:tgtEl>
                                        <p:attrNameLst>
                                          <p:attrName>style.visibility</p:attrName>
                                        </p:attrNameLst>
                                      </p:cBhvr>
                                      <p:to>
                                        <p:strVal val="visible"/>
                                      </p:to>
                                    </p:set>
                                    <p:anim calcmode="lin" valueType="num">
                                      <p:cBhvr>
                                        <p:cTn id="61" dur="500" fill="hold"/>
                                        <p:tgtEl>
                                          <p:spTgt spid="806924"/>
                                        </p:tgtEl>
                                        <p:attrNameLst>
                                          <p:attrName>ppt_w</p:attrName>
                                        </p:attrNameLst>
                                      </p:cBhvr>
                                      <p:tavLst>
                                        <p:tav tm="0">
                                          <p:val>
                                            <p:fltVal val="0"/>
                                          </p:val>
                                        </p:tav>
                                        <p:tav tm="100000">
                                          <p:val>
                                            <p:strVal val="#ppt_w"/>
                                          </p:val>
                                        </p:tav>
                                      </p:tavLst>
                                    </p:anim>
                                    <p:anim calcmode="lin" valueType="num">
                                      <p:cBhvr>
                                        <p:cTn id="62" dur="500" fill="hold"/>
                                        <p:tgtEl>
                                          <p:spTgt spid="8069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5" grpId="0" animBg="1" autoUpdateAnimBg="0"/>
      <p:bldP spid="806916" grpId="0" animBg="1" autoUpdateAnimBg="0"/>
      <p:bldP spid="806917" grpId="0" animBg="1" autoUpdateAnimBg="0"/>
      <p:bldP spid="806918" grpId="0" animBg="1" autoUpdateAnimBg="0"/>
      <p:bldP spid="806922" grpId="0" animBg="1" autoUpdateAnimBg="0"/>
      <p:bldP spid="80692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a:xfrm>
            <a:off x="647936" y="115888"/>
            <a:ext cx="6729177" cy="838200"/>
          </a:xfrm>
        </p:spPr>
        <p:txBody>
          <a:bodyPr/>
          <a:lstStyle/>
          <a:p>
            <a:pPr eaLnBrk="1" hangingPunct="1">
              <a:defRPr/>
            </a:pPr>
            <a:r>
              <a:rPr lang="en-US" altLang="en-US" dirty="0" smtClean="0">
                <a:ea typeface="ＭＳ Ｐゴシック" charset="-128"/>
              </a:rPr>
              <a:t>Characteristics of the RE&lt;-&gt;SA Iteration</a:t>
            </a:r>
            <a:endParaRPr lang="en-US" altLang="en-US" dirty="0">
              <a:ea typeface="ＭＳ Ｐゴシック" charset="-128"/>
            </a:endParaRPr>
          </a:p>
        </p:txBody>
      </p:sp>
      <p:sp>
        <p:nvSpPr>
          <p:cNvPr id="92162" name="Rectangle 3"/>
          <p:cNvSpPr>
            <a:spLocks noGrp="1" noChangeArrowheads="1"/>
          </p:cNvSpPr>
          <p:nvPr>
            <p:ph idx="1"/>
          </p:nvPr>
        </p:nvSpPr>
        <p:spPr/>
        <p:txBody>
          <a:bodyPr/>
          <a:lstStyle/>
          <a:p>
            <a:pPr eaLnBrk="1" hangingPunct="1"/>
            <a:r>
              <a:rPr lang="en-US" altLang="en-US">
                <a:ea typeface="ＭＳ Ｐゴシック" charset="-128"/>
              </a:rPr>
              <a:t>Iteration on both functional and quality requirements</a:t>
            </a:r>
          </a:p>
          <a:p>
            <a:pPr eaLnBrk="1" hangingPunct="1"/>
            <a:endParaRPr lang="en-US" altLang="en-US">
              <a:ea typeface="ＭＳ Ｐゴシック" charset="-128"/>
            </a:endParaRPr>
          </a:p>
          <a:p>
            <a:pPr eaLnBrk="1" hangingPunct="1"/>
            <a:r>
              <a:rPr lang="en-US" altLang="en-US">
                <a:ea typeface="ＭＳ Ｐゴシック" charset="-128"/>
              </a:rPr>
              <a:t>Many stakeholders involved</a:t>
            </a:r>
          </a:p>
          <a:p>
            <a:pPr eaLnBrk="1" hangingPunct="1"/>
            <a:endParaRPr lang="en-US" altLang="en-US">
              <a:ea typeface="ＭＳ Ｐゴシック" charset="-128"/>
            </a:endParaRPr>
          </a:p>
          <a:p>
            <a:pPr eaLnBrk="1" hangingPunct="1"/>
            <a:r>
              <a:rPr lang="en-US" altLang="en-US">
                <a:ea typeface="ＭＳ Ｐゴシック" charset="-128"/>
              </a:rPr>
              <a:t>Balancing of functional and quality requirements</a:t>
            </a:r>
          </a:p>
        </p:txBody>
      </p:sp>
      <p:sp>
        <p:nvSpPr>
          <p:cNvPr id="4" name="Footer Placeholder 3"/>
          <p:cNvSpPr>
            <a:spLocks noGrp="1"/>
          </p:cNvSpPr>
          <p:nvPr>
            <p:ph type="ftr" sz="quarter" idx="11"/>
          </p:nvPr>
        </p:nvSpPr>
        <p:spPr>
          <a:xfrm>
            <a:off x="668339" y="6399213"/>
            <a:ext cx="2798762" cy="3238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nl-NL" altLang="en-US" sz="900" smtClean="0">
                <a:solidFill>
                  <a:srgbClr val="003366"/>
                </a:solidFill>
                <a:latin typeface="Trebuchet MS" charset="0"/>
              </a:rPr>
              <a:t>SE, Software Architecture, Hans van Vliet,  ©2008</a:t>
            </a:r>
          </a:p>
        </p:txBody>
      </p:sp>
    </p:spTree>
    <p:extLst>
      <p:ext uri="{BB962C8B-B14F-4D97-AF65-F5344CB8AC3E}">
        <p14:creationId xmlns:p14="http://schemas.microsoft.com/office/powerpoint/2010/main" val="19883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a:xfrm>
            <a:off x="566738" y="169863"/>
            <a:ext cx="7772400" cy="1143000"/>
          </a:xfrm>
        </p:spPr>
        <p:txBody>
          <a:bodyPr/>
          <a:lstStyle/>
          <a:p>
            <a:pPr eaLnBrk="1" hangingPunct="1">
              <a:defRPr/>
            </a:pPr>
            <a:r>
              <a:rPr lang="en-US" altLang="en-US">
                <a:ea typeface="ＭＳ Ｐゴシック" charset="-128"/>
              </a:rPr>
              <a:t>Why Is Architecture Important?</a:t>
            </a:r>
          </a:p>
        </p:txBody>
      </p:sp>
      <p:sp>
        <p:nvSpPr>
          <p:cNvPr id="814083" name="Rectangle 3"/>
          <p:cNvSpPr>
            <a:spLocks noGrp="1" noChangeArrowheads="1"/>
          </p:cNvSpPr>
          <p:nvPr>
            <p:ph idx="1"/>
          </p:nvPr>
        </p:nvSpPr>
        <p:spPr>
          <a:xfrm>
            <a:off x="685800" y="1101427"/>
            <a:ext cx="7772400" cy="4740573"/>
          </a:xfrm>
        </p:spPr>
        <p:txBody>
          <a:bodyPr/>
          <a:lstStyle/>
          <a:p>
            <a:pPr eaLnBrk="1" hangingPunct="1">
              <a:lnSpc>
                <a:spcPct val="90000"/>
              </a:lnSpc>
              <a:buFont typeface="Wingdings" charset="0"/>
              <a:buBlip>
                <a:blip r:embed="rId3"/>
              </a:buBlip>
              <a:defRPr/>
            </a:pPr>
            <a:r>
              <a:rPr lang="en-US" dirty="0" smtClean="0">
                <a:cs typeface="+mn-cs"/>
              </a:rPr>
              <a:t>Architecture is the vehicle for stakeholder communication</a:t>
            </a:r>
          </a:p>
          <a:p>
            <a:pPr marL="0" indent="0" eaLnBrk="1" hangingPunct="1">
              <a:lnSpc>
                <a:spcPct val="90000"/>
              </a:lnSpc>
              <a:buNone/>
              <a:defRPr/>
            </a:pPr>
            <a:endParaRPr lang="en-US" dirty="0" smtClean="0">
              <a:cs typeface="+mn-cs"/>
            </a:endParaRPr>
          </a:p>
          <a:p>
            <a:pPr eaLnBrk="1" hangingPunct="1">
              <a:lnSpc>
                <a:spcPct val="90000"/>
              </a:lnSpc>
              <a:buFont typeface="Wingdings" charset="0"/>
              <a:buBlip>
                <a:blip r:embed="rId3"/>
              </a:buBlip>
              <a:defRPr/>
            </a:pPr>
            <a:r>
              <a:rPr lang="en-US" dirty="0" smtClean="0">
                <a:cs typeface="+mn-cs"/>
              </a:rPr>
              <a:t>Architecture manifests the earliest set of design decisions</a:t>
            </a:r>
          </a:p>
          <a:p>
            <a:pPr lvl="1" eaLnBrk="1" hangingPunct="1">
              <a:lnSpc>
                <a:spcPct val="90000"/>
              </a:lnSpc>
              <a:defRPr/>
            </a:pPr>
            <a:r>
              <a:rPr lang="en-US" sz="1800" dirty="0" smtClean="0"/>
              <a:t>Introduces constraints on implementation</a:t>
            </a:r>
          </a:p>
          <a:p>
            <a:pPr lvl="1" eaLnBrk="1" hangingPunct="1">
              <a:lnSpc>
                <a:spcPct val="90000"/>
              </a:lnSpc>
              <a:defRPr/>
            </a:pPr>
            <a:r>
              <a:rPr lang="en-US" sz="1800" dirty="0" smtClean="0"/>
              <a:t>Dictates organizational structure</a:t>
            </a:r>
          </a:p>
          <a:p>
            <a:pPr lvl="1" eaLnBrk="1" hangingPunct="1">
              <a:lnSpc>
                <a:spcPct val="90000"/>
              </a:lnSpc>
              <a:defRPr/>
            </a:pPr>
            <a:r>
              <a:rPr lang="en-US" sz="1800" dirty="0" smtClean="0"/>
              <a:t>Inhibits or enables quality attributes</a:t>
            </a:r>
          </a:p>
          <a:p>
            <a:pPr marL="457200" lvl="1" indent="0" eaLnBrk="1" hangingPunct="1">
              <a:lnSpc>
                <a:spcPct val="90000"/>
              </a:lnSpc>
              <a:buNone/>
              <a:defRPr/>
            </a:pPr>
            <a:endParaRPr lang="en-US" sz="1800" dirty="0" smtClean="0"/>
          </a:p>
          <a:p>
            <a:pPr eaLnBrk="1" hangingPunct="1">
              <a:lnSpc>
                <a:spcPct val="90000"/>
              </a:lnSpc>
              <a:buFont typeface="Wingdings" charset="0"/>
              <a:buBlip>
                <a:blip r:embed="rId3"/>
              </a:buBlip>
              <a:defRPr/>
            </a:pPr>
            <a:r>
              <a:rPr lang="en-US" dirty="0" smtClean="0">
                <a:cs typeface="+mn-cs"/>
              </a:rPr>
              <a:t>Architecture is a transferable abstraction of a system</a:t>
            </a:r>
          </a:p>
          <a:p>
            <a:pPr lvl="1" eaLnBrk="1" hangingPunct="1">
              <a:lnSpc>
                <a:spcPct val="90000"/>
              </a:lnSpc>
              <a:defRPr/>
            </a:pPr>
            <a:r>
              <a:rPr lang="en-US" sz="1800" dirty="0" smtClean="0"/>
              <a:t>Product lines share a common architecture</a:t>
            </a:r>
          </a:p>
          <a:p>
            <a:pPr lvl="1" eaLnBrk="1" hangingPunct="1">
              <a:lnSpc>
                <a:spcPct val="90000"/>
              </a:lnSpc>
              <a:defRPr/>
            </a:pPr>
            <a:r>
              <a:rPr lang="en-US" sz="1800" dirty="0" smtClean="0"/>
              <a:t>Allows for template-based development</a:t>
            </a:r>
          </a:p>
          <a:p>
            <a:pPr lvl="1" eaLnBrk="1" hangingPunct="1">
              <a:lnSpc>
                <a:spcPct val="90000"/>
              </a:lnSpc>
              <a:defRPr/>
            </a:pPr>
            <a:r>
              <a:rPr lang="en-US" sz="1800" dirty="0" smtClean="0"/>
              <a:t>Basis for training</a:t>
            </a:r>
          </a:p>
        </p:txBody>
      </p:sp>
      <p:sp>
        <p:nvSpPr>
          <p:cNvPr id="7" name="Footer Placeholder 3"/>
          <p:cNvSpPr>
            <a:spLocks noGrp="1"/>
          </p:cNvSpPr>
          <p:nvPr>
            <p:ph type="ftr" sz="quarter" idx="11"/>
          </p:nvPr>
        </p:nvSpPr>
        <p:spPr>
          <a:xfrm>
            <a:off x="676275" y="6256337"/>
            <a:ext cx="3636962" cy="373063"/>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a:defRPr/>
            </a:pPr>
            <a:r>
              <a:rPr lang="nl-NL" altLang="en-US" sz="1200" smtClean="0">
                <a:solidFill>
                  <a:srgbClr val="003366"/>
                </a:solidFill>
                <a:latin typeface="Trebuchet MS" charset="0"/>
              </a:rPr>
              <a:t>SE, Software Architecture, Hans van Vliet,  ©2008</a:t>
            </a:r>
          </a:p>
        </p:txBody>
      </p:sp>
    </p:spTree>
    <p:extLst>
      <p:ext uri="{BB962C8B-B14F-4D97-AF65-F5344CB8AC3E}">
        <p14:creationId xmlns:p14="http://schemas.microsoft.com/office/powerpoint/2010/main" val="17224518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592138" y="133350"/>
            <a:ext cx="7183097" cy="838200"/>
          </a:xfrm>
        </p:spPr>
        <p:txBody>
          <a:bodyPr/>
          <a:lstStyle/>
          <a:p>
            <a:pPr eaLnBrk="1" hangingPunct="1">
              <a:defRPr/>
            </a:pPr>
            <a:r>
              <a:rPr lang="en-US" altLang="en-US" dirty="0" smtClean="0">
                <a:ea typeface="ＭＳ Ｐゴシック" charset="-128"/>
              </a:rPr>
              <a:t>Again, Software </a:t>
            </a:r>
            <a:r>
              <a:rPr lang="en-US" altLang="en-US" dirty="0">
                <a:ea typeface="ＭＳ Ｐゴシック" charset="-128"/>
              </a:rPr>
              <a:t>architecture, definition (1)</a:t>
            </a:r>
          </a:p>
        </p:txBody>
      </p:sp>
      <p:sp>
        <p:nvSpPr>
          <p:cNvPr id="98306" name="Rectangle 3"/>
          <p:cNvSpPr>
            <a:spLocks noGrp="1" noChangeArrowheads="1"/>
          </p:cNvSpPr>
          <p:nvPr>
            <p:ph idx="1"/>
          </p:nvPr>
        </p:nvSpPr>
        <p:spPr>
          <a:xfrm>
            <a:off x="203200" y="2116138"/>
            <a:ext cx="8737600" cy="3725862"/>
          </a:xfrm>
        </p:spPr>
        <p:txBody>
          <a:bodyPr/>
          <a:lstStyle/>
          <a:p>
            <a:pPr marL="0" indent="0" algn="ctr" eaLnBrk="1" hangingPunct="1">
              <a:buClr>
                <a:schemeClr val="tx1"/>
              </a:buClr>
              <a:buFontTx/>
              <a:buNone/>
            </a:pPr>
            <a:r>
              <a:rPr lang="en-US" altLang="en-US" i="1" dirty="0" smtClean="0">
                <a:ea typeface="ＭＳ Ｐゴシック" charset="-128"/>
              </a:rPr>
              <a:t>“The </a:t>
            </a:r>
            <a:r>
              <a:rPr lang="en-US" altLang="en-US" i="1" dirty="0">
                <a:ea typeface="ＭＳ Ｐゴシック" charset="-128"/>
              </a:rPr>
              <a:t>architecture of a software system defines that system in terms of computational components and interactions among those components</a:t>
            </a:r>
            <a:r>
              <a:rPr lang="en-US" altLang="en-US" i="1" dirty="0" smtClean="0">
                <a:ea typeface="ＭＳ Ｐゴシック" charset="-128"/>
              </a:rPr>
              <a:t>.”</a:t>
            </a:r>
            <a:endParaRPr lang="en-US" altLang="en-US" i="1" dirty="0">
              <a:ea typeface="ＭＳ Ｐゴシック" charset="-128"/>
            </a:endParaRPr>
          </a:p>
          <a:p>
            <a:pPr marL="0" indent="0" eaLnBrk="1" hangingPunct="1">
              <a:buClr>
                <a:schemeClr val="tx1"/>
              </a:buClr>
              <a:buFontTx/>
              <a:buChar char=" "/>
            </a:pPr>
            <a:endParaRPr lang="en-US" altLang="en-US" dirty="0">
              <a:ea typeface="ＭＳ Ｐゴシック" charset="-128"/>
            </a:endParaRPr>
          </a:p>
          <a:p>
            <a:pPr marL="0" indent="0" eaLnBrk="1" hangingPunct="1">
              <a:buClr>
                <a:schemeClr val="tx1"/>
              </a:buClr>
              <a:buFontTx/>
              <a:buChar char=" "/>
            </a:pPr>
            <a:r>
              <a:rPr lang="en-US" altLang="en-US" dirty="0">
                <a:ea typeface="ＭＳ Ｐゴシック" charset="-128"/>
              </a:rPr>
              <a:t>(from </a:t>
            </a:r>
            <a:r>
              <a:rPr lang="en-US" altLang="en-US" dirty="0" err="1" smtClean="0">
                <a:ea typeface="ＭＳ Ｐゴシック" charset="-128"/>
              </a:rPr>
              <a:t>Garlan</a:t>
            </a:r>
            <a:r>
              <a:rPr lang="en-US" altLang="en-US" dirty="0" smtClean="0">
                <a:ea typeface="ＭＳ Ｐゴシック" charset="-128"/>
              </a:rPr>
              <a:t> and Shaw, </a:t>
            </a:r>
            <a:r>
              <a:rPr lang="en-US" altLang="en-US" i="1" dirty="0">
                <a:ea typeface="ＭＳ Ｐゴシック" charset="-128"/>
              </a:rPr>
              <a:t>Software Architecture, Perspectives on an Emerging Discipline</a:t>
            </a:r>
            <a:r>
              <a:rPr lang="en-US" altLang="en-US" dirty="0">
                <a:ea typeface="ＭＳ Ｐゴシック" charset="-128"/>
              </a:rPr>
              <a:t>, Prentice-Hall, 1996.)</a:t>
            </a:r>
          </a:p>
        </p:txBody>
      </p:sp>
      <p:sp>
        <p:nvSpPr>
          <p:cNvPr id="4" name="Footer Placeholder 3"/>
          <p:cNvSpPr>
            <a:spLocks noGrp="1"/>
          </p:cNvSpPr>
          <p:nvPr>
            <p:ph type="ftr" sz="quarter" idx="11"/>
          </p:nvPr>
        </p:nvSpPr>
        <p:spPr>
          <a:xfrm>
            <a:off x="719138" y="6332538"/>
            <a:ext cx="4056062" cy="373062"/>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a:defRPr/>
            </a:pPr>
            <a:r>
              <a:rPr lang="nl-NL" altLang="en-US" sz="1200" smtClean="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8BF6BDAE-5A76-4542-AC19-0299E1D49B8D}" type="slidenum">
              <a:rPr lang="nl-NL" altLang="en-US" sz="1200" smtClean="0">
                <a:solidFill>
                  <a:srgbClr val="003366"/>
                </a:solidFill>
                <a:latin typeface="Trebuchet MS" charset="0"/>
              </a:rPr>
              <a:pPr>
                <a:defRPr/>
              </a:pPr>
              <a:t>38</a:t>
            </a:fld>
            <a:endParaRPr lang="nl-NL" altLang="en-US" sz="1200" smtClean="0">
              <a:solidFill>
                <a:srgbClr val="003366"/>
              </a:solidFill>
              <a:latin typeface="Trebuchet MS" charset="0"/>
            </a:endParaRPr>
          </a:p>
        </p:txBody>
      </p:sp>
    </p:spTree>
    <p:extLst>
      <p:ext uri="{BB962C8B-B14F-4D97-AF65-F5344CB8AC3E}">
        <p14:creationId xmlns:p14="http://schemas.microsoft.com/office/powerpoint/2010/main" val="1863009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15888"/>
            <a:ext cx="6691313" cy="838200"/>
          </a:xfrm>
        </p:spPr>
        <p:txBody>
          <a:bodyPr/>
          <a:lstStyle/>
          <a:p>
            <a:r>
              <a:rPr lang="en-US" dirty="0" smtClean="0"/>
              <a:t>Example – Chromium Architecture</a:t>
            </a:r>
            <a:endParaRPr lang="en-US"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39</a:t>
            </a:fld>
            <a:endParaRPr lang="it-IT" altLang="en-US"/>
          </a:p>
        </p:txBody>
      </p:sp>
      <p:pic>
        <p:nvPicPr>
          <p:cNvPr id="7" name="Picture 6"/>
          <p:cNvPicPr>
            <a:picLocks noChangeAspect="1"/>
          </p:cNvPicPr>
          <p:nvPr/>
        </p:nvPicPr>
        <p:blipFill>
          <a:blip r:embed="rId3"/>
          <a:stretch>
            <a:fillRect/>
          </a:stretch>
        </p:blipFill>
        <p:spPr>
          <a:xfrm>
            <a:off x="2293694" y="1057964"/>
            <a:ext cx="6255817" cy="5800036"/>
          </a:xfrm>
          <a:prstGeom prst="rect">
            <a:avLst/>
          </a:prstGeom>
        </p:spPr>
      </p:pic>
      <p:sp>
        <p:nvSpPr>
          <p:cNvPr id="3" name="Rectangle 2"/>
          <p:cNvSpPr/>
          <p:nvPr/>
        </p:nvSpPr>
        <p:spPr bwMode="auto">
          <a:xfrm>
            <a:off x="492432" y="6051367"/>
            <a:ext cx="1943808" cy="414655"/>
          </a:xfrm>
          <a:prstGeom prst="rect">
            <a:avLst/>
          </a:prstGeom>
          <a:solidFill>
            <a:schemeClr val="bg1"/>
          </a:solidFill>
          <a:ln w="76200" cap="flat" cmpd="sng" algn="ctr">
            <a:solidFill>
              <a:schemeClr val="bg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6" name="Rectangle 5"/>
          <p:cNvSpPr/>
          <p:nvPr/>
        </p:nvSpPr>
        <p:spPr>
          <a:xfrm>
            <a:off x="0" y="6334780"/>
            <a:ext cx="4572000" cy="523220"/>
          </a:xfrm>
          <a:prstGeom prst="rect">
            <a:avLst/>
          </a:prstGeom>
        </p:spPr>
        <p:txBody>
          <a:bodyPr>
            <a:spAutoFit/>
          </a:bodyPr>
          <a:lstStyle/>
          <a:p>
            <a:r>
              <a:rPr lang="en-US" sz="1400" dirty="0">
                <a:hlinkClick r:id="rId4"/>
              </a:rPr>
              <a:t>https://www.chromium.org/developers/design-documents/multi-process-architecture</a:t>
            </a:r>
            <a:r>
              <a:rPr lang="en-US" sz="1400" dirty="0"/>
              <a:t> </a:t>
            </a:r>
            <a:endParaRPr lang="en-CA" sz="1400" dirty="0"/>
          </a:p>
        </p:txBody>
      </p:sp>
    </p:spTree>
    <p:extLst>
      <p:ext uri="{BB962C8B-B14F-4D97-AF65-F5344CB8AC3E}">
        <p14:creationId xmlns:p14="http://schemas.microsoft.com/office/powerpoint/2010/main" val="18780357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Course Overview</a:t>
            </a:r>
            <a:endParaRPr lang="en-CA" dirty="0"/>
          </a:p>
        </p:txBody>
      </p:sp>
      <p:sp>
        <p:nvSpPr>
          <p:cNvPr id="3" name="Content Placeholder 2"/>
          <p:cNvSpPr>
            <a:spLocks noGrp="1"/>
          </p:cNvSpPr>
          <p:nvPr>
            <p:ph idx="1"/>
          </p:nvPr>
        </p:nvSpPr>
        <p:spPr>
          <a:xfrm>
            <a:off x="336927" y="1192132"/>
            <a:ext cx="8410212" cy="4949941"/>
          </a:xfrm>
        </p:spPr>
        <p:txBody>
          <a:bodyPr/>
          <a:lstStyle/>
          <a:p>
            <a:r>
              <a:rPr lang="it-IT" sz="2000" u="sng" dirty="0"/>
              <a:t>CFU 1</a:t>
            </a:r>
            <a:endParaRPr lang="en-US" sz="2000" u="sng" dirty="0"/>
          </a:p>
          <a:p>
            <a:pPr marL="0" indent="0">
              <a:buNone/>
            </a:pPr>
            <a:r>
              <a:rPr lang="en-US" sz="2000" b="1" dirty="0"/>
              <a:t>Fundamentals of Software Architectures and Design Principles:</a:t>
            </a:r>
            <a:r>
              <a:rPr lang="en-US" sz="2000" dirty="0"/>
              <a:t> </a:t>
            </a:r>
            <a:r>
              <a:rPr lang="en-US" sz="2000" i="1" dirty="0"/>
              <a:t>Problems Concerning the Design of Complex Software Architecture and Introduction to the ISO / IEC 42010 Standard</a:t>
            </a:r>
            <a:r>
              <a:rPr lang="en-US" sz="2000" i="1" dirty="0" smtClean="0"/>
              <a:t>.</a:t>
            </a:r>
          </a:p>
          <a:p>
            <a:pPr marL="0" indent="0">
              <a:buNone/>
            </a:pPr>
            <a:endParaRPr lang="en-US" sz="2000" i="1" dirty="0"/>
          </a:p>
          <a:p>
            <a:r>
              <a:rPr lang="it-IT" sz="2000" u="sng" dirty="0"/>
              <a:t>CFU 2</a:t>
            </a:r>
            <a:endParaRPr lang="en-US" sz="2000" u="sng" dirty="0"/>
          </a:p>
          <a:p>
            <a:pPr marL="0" indent="0">
              <a:buNone/>
            </a:pPr>
            <a:r>
              <a:rPr lang="en-US" sz="2000" b="1" dirty="0"/>
              <a:t>Design Principles in Action:</a:t>
            </a:r>
            <a:r>
              <a:rPr lang="en-US" sz="2000" dirty="0"/>
              <a:t> </a:t>
            </a:r>
            <a:r>
              <a:rPr lang="en-US" sz="2000" i="1" dirty="0"/>
              <a:t>Designing complex software systems in general. Design of Data-Intensive Software Systems</a:t>
            </a:r>
            <a:r>
              <a:rPr lang="en-US" sz="2000" i="1" dirty="0" smtClean="0"/>
              <a:t>.</a:t>
            </a:r>
          </a:p>
          <a:p>
            <a:pPr marL="0" indent="0">
              <a:buNone/>
            </a:pPr>
            <a:endParaRPr lang="en-US" sz="2000" i="1" dirty="0"/>
          </a:p>
          <a:p>
            <a:r>
              <a:rPr lang="it-IT" sz="2000" u="sng" dirty="0"/>
              <a:t>CFU 3</a:t>
            </a:r>
            <a:endParaRPr lang="en-US" sz="2000" u="sng" dirty="0"/>
          </a:p>
          <a:p>
            <a:pPr marL="0" indent="0">
              <a:buNone/>
            </a:pPr>
            <a:r>
              <a:rPr lang="en-US" sz="2000" b="1" dirty="0"/>
              <a:t>Complex architectural styles: </a:t>
            </a:r>
            <a:r>
              <a:rPr lang="en-US" sz="2000" i="1" dirty="0"/>
              <a:t>Master-Slave styles, Peer-to-peer styles, Data-Intensive styles and Architectural Patterns. Hints over </a:t>
            </a:r>
            <a:r>
              <a:rPr lang="en-US" sz="2000" i="1" dirty="0" err="1"/>
              <a:t>MicroServices</a:t>
            </a:r>
            <a:r>
              <a:rPr lang="en-US" sz="2000" i="1" dirty="0"/>
              <a:t> and OASIS TOSCA standard</a:t>
            </a:r>
            <a:r>
              <a:rPr lang="en-US" sz="2000" i="1" dirty="0" smtClean="0"/>
              <a:t>.</a:t>
            </a:r>
            <a:endParaRPr lang="en-CA" sz="20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4</a:t>
            </a:fld>
            <a:endParaRPr lang="it-IT" altLang="en-US"/>
          </a:p>
        </p:txBody>
      </p:sp>
    </p:spTree>
    <p:extLst>
      <p:ext uri="{BB962C8B-B14F-4D97-AF65-F5344CB8AC3E}">
        <p14:creationId xmlns:p14="http://schemas.microsoft.com/office/powerpoint/2010/main" val="28213926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a:xfrm>
            <a:off x="525463" y="115888"/>
            <a:ext cx="6851650" cy="838200"/>
          </a:xfrm>
        </p:spPr>
        <p:txBody>
          <a:bodyPr/>
          <a:lstStyle/>
          <a:p>
            <a:pPr eaLnBrk="1" hangingPunct="1">
              <a:defRPr/>
            </a:pPr>
            <a:r>
              <a:rPr lang="en-US" altLang="en-US">
                <a:ea typeface="ＭＳ Ｐゴシック" charset="-128"/>
              </a:rPr>
              <a:t>Software Architecture, definition (2)</a:t>
            </a:r>
          </a:p>
        </p:txBody>
      </p:sp>
      <p:sp>
        <p:nvSpPr>
          <p:cNvPr id="102402" name="Rectangle 3"/>
          <p:cNvSpPr>
            <a:spLocks noGrp="1" noChangeArrowheads="1"/>
          </p:cNvSpPr>
          <p:nvPr>
            <p:ph idx="1"/>
          </p:nvPr>
        </p:nvSpPr>
        <p:spPr>
          <a:xfrm>
            <a:off x="685800" y="1511300"/>
            <a:ext cx="7847013" cy="3983038"/>
          </a:xfrm>
        </p:spPr>
        <p:txBody>
          <a:bodyPr>
            <a:normAutofit/>
          </a:bodyPr>
          <a:lstStyle/>
          <a:p>
            <a:pPr eaLnBrk="1" hangingPunct="1">
              <a:buClr>
                <a:schemeClr val="tx1"/>
              </a:buClr>
              <a:buFontTx/>
              <a:buChar char=" "/>
            </a:pPr>
            <a:r>
              <a:rPr lang="en-US" altLang="en-US" sz="2800" dirty="0" smtClean="0">
                <a:ea typeface="ＭＳ Ｐゴシック" charset="-128"/>
              </a:rPr>
              <a:t>“The </a:t>
            </a:r>
            <a:r>
              <a:rPr lang="en-US" altLang="en-US" sz="2800" dirty="0">
                <a:ea typeface="ＭＳ Ｐゴシック" charset="-128"/>
              </a:rPr>
              <a:t>software architecture of a system is the </a:t>
            </a:r>
            <a:r>
              <a:rPr lang="en-US" altLang="en-US" sz="2800" b="1" dirty="0">
                <a:ea typeface="ＭＳ Ｐゴシック" charset="-128"/>
              </a:rPr>
              <a:t>structure</a:t>
            </a:r>
            <a:r>
              <a:rPr lang="en-US" altLang="en-US" sz="2800" dirty="0">
                <a:ea typeface="ＭＳ Ｐゴシック" charset="-128"/>
              </a:rPr>
              <a:t> or structures of the system, which comprise software </a:t>
            </a:r>
            <a:r>
              <a:rPr lang="en-US" altLang="en-US" sz="2800" b="1" dirty="0">
                <a:ea typeface="ＭＳ Ｐゴシック" charset="-128"/>
              </a:rPr>
              <a:t>elements</a:t>
            </a:r>
            <a:r>
              <a:rPr lang="en-US" altLang="en-US" sz="2800" dirty="0">
                <a:ea typeface="ＭＳ Ｐゴシック" charset="-128"/>
              </a:rPr>
              <a:t>, the externally visible </a:t>
            </a:r>
            <a:r>
              <a:rPr lang="en-US" altLang="en-US" sz="2800" b="1" dirty="0">
                <a:ea typeface="ＭＳ Ｐゴシック" charset="-128"/>
              </a:rPr>
              <a:t>properties</a:t>
            </a:r>
            <a:r>
              <a:rPr lang="en-US" altLang="en-US" sz="2800" dirty="0">
                <a:ea typeface="ＭＳ Ｐゴシック" charset="-128"/>
              </a:rPr>
              <a:t> of those elements, and the </a:t>
            </a:r>
            <a:r>
              <a:rPr lang="en-US" altLang="en-US" sz="2800" b="1" dirty="0">
                <a:ea typeface="ＭＳ Ｐゴシック" charset="-128"/>
              </a:rPr>
              <a:t>relationships</a:t>
            </a:r>
            <a:r>
              <a:rPr lang="en-US" altLang="en-US" sz="2800" dirty="0">
                <a:ea typeface="ＭＳ Ｐゴシック" charset="-128"/>
              </a:rPr>
              <a:t> among them</a:t>
            </a:r>
            <a:r>
              <a:rPr lang="en-US" altLang="en-US" sz="2800" dirty="0" smtClean="0">
                <a:ea typeface="ＭＳ Ｐゴシック" charset="-128"/>
              </a:rPr>
              <a:t>.” *</a:t>
            </a:r>
            <a:endParaRPr lang="en-US" altLang="en-US" sz="2800" dirty="0">
              <a:ea typeface="ＭＳ Ｐゴシック" charset="-128"/>
            </a:endParaRPr>
          </a:p>
          <a:p>
            <a:pPr eaLnBrk="1" hangingPunct="1">
              <a:buClr>
                <a:schemeClr val="tx1"/>
              </a:buClr>
              <a:buFontTx/>
              <a:buChar char=" "/>
            </a:pPr>
            <a:endParaRPr lang="en-US" altLang="en-US" sz="2800" dirty="0">
              <a:ea typeface="ＭＳ Ｐゴシック" charset="-128"/>
            </a:endParaRPr>
          </a:p>
          <a:p>
            <a:pPr eaLnBrk="1" hangingPunct="1">
              <a:buFont typeface="Wingdings" charset="2"/>
              <a:buNone/>
            </a:pPr>
            <a:endParaRPr lang="en-US" altLang="en-US" sz="2800" dirty="0">
              <a:ea typeface="ＭＳ Ｐゴシック" charset="-128"/>
            </a:endParaRP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E6264726-BED4-AE4F-83F5-427BD4EB66AC}" type="slidenum">
              <a:rPr lang="nl-NL" altLang="en-US" sz="1200" smtClean="0">
                <a:solidFill>
                  <a:srgbClr val="003366"/>
                </a:solidFill>
                <a:latin typeface="Trebuchet MS" charset="0"/>
              </a:rPr>
              <a:pPr>
                <a:defRPr/>
              </a:pPr>
              <a:t>40</a:t>
            </a:fld>
            <a:endParaRPr lang="nl-NL" altLang="en-US" sz="1200" dirty="0" smtClean="0">
              <a:solidFill>
                <a:srgbClr val="003366"/>
              </a:solidFill>
              <a:latin typeface="Trebuchet MS" charset="0"/>
            </a:endParaRPr>
          </a:p>
        </p:txBody>
      </p:sp>
      <p:sp>
        <p:nvSpPr>
          <p:cNvPr id="2" name="Rectangle 1"/>
          <p:cNvSpPr/>
          <p:nvPr/>
        </p:nvSpPr>
        <p:spPr>
          <a:xfrm>
            <a:off x="25918" y="6451402"/>
            <a:ext cx="6790372" cy="461665"/>
          </a:xfrm>
          <a:prstGeom prst="rect">
            <a:avLst/>
          </a:prstGeom>
        </p:spPr>
        <p:txBody>
          <a:bodyPr wrap="square">
            <a:spAutoFit/>
          </a:bodyPr>
          <a:lstStyle/>
          <a:p>
            <a:pPr eaLnBrk="1" hangingPunct="1">
              <a:buClr>
                <a:schemeClr val="tx1"/>
              </a:buClr>
            </a:pPr>
            <a:r>
              <a:rPr lang="en-US" altLang="en-US" sz="1200" dirty="0" smtClean="0"/>
              <a:t>* from </a:t>
            </a:r>
            <a:r>
              <a:rPr lang="en-US" altLang="en-US" sz="1200" dirty="0"/>
              <a:t>Bass, Clements, and </a:t>
            </a:r>
            <a:r>
              <a:rPr lang="en-US" altLang="en-US" sz="1200" dirty="0" err="1"/>
              <a:t>Kazman</a:t>
            </a:r>
            <a:r>
              <a:rPr lang="en-US" altLang="en-US" sz="1200" dirty="0"/>
              <a:t>, </a:t>
            </a:r>
            <a:r>
              <a:rPr lang="en-US" altLang="en-US" sz="1200" i="1" dirty="0"/>
              <a:t>Software Architecture in Practice</a:t>
            </a:r>
            <a:r>
              <a:rPr lang="en-US" altLang="en-US" sz="1200" dirty="0"/>
              <a:t>, SEI Series in Software Engineering. Addison-Wesley, 2003</a:t>
            </a:r>
            <a:r>
              <a:rPr lang="en-US" altLang="en-US" sz="1200" dirty="0" smtClean="0"/>
              <a:t>.</a:t>
            </a:r>
            <a:endParaRPr lang="en-US" altLang="en-US" sz="1200" dirty="0"/>
          </a:p>
        </p:txBody>
      </p:sp>
    </p:spTree>
    <p:extLst>
      <p:ext uri="{BB962C8B-B14F-4D97-AF65-F5344CB8AC3E}">
        <p14:creationId xmlns:p14="http://schemas.microsoft.com/office/powerpoint/2010/main" val="13457865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685800" y="50800"/>
            <a:ext cx="7772400" cy="1143000"/>
          </a:xfrm>
        </p:spPr>
        <p:txBody>
          <a:bodyPr/>
          <a:lstStyle/>
          <a:p>
            <a:pPr eaLnBrk="1" hangingPunct="1">
              <a:defRPr/>
            </a:pPr>
            <a:r>
              <a:rPr lang="en-US" altLang="en-US">
                <a:ea typeface="ＭＳ Ｐゴシック" charset="-128"/>
              </a:rPr>
              <a:t>Software Architecture</a:t>
            </a:r>
          </a:p>
        </p:txBody>
      </p:sp>
      <p:sp>
        <p:nvSpPr>
          <p:cNvPr id="104450" name="Rectangle 3"/>
          <p:cNvSpPr>
            <a:spLocks noGrp="1" noChangeArrowheads="1"/>
          </p:cNvSpPr>
          <p:nvPr>
            <p:ph idx="1"/>
          </p:nvPr>
        </p:nvSpPr>
        <p:spPr>
          <a:xfrm>
            <a:off x="719138" y="830263"/>
            <a:ext cx="7772400" cy="4114800"/>
          </a:xfrm>
        </p:spPr>
        <p:txBody>
          <a:bodyPr/>
          <a:lstStyle/>
          <a:p>
            <a:pPr eaLnBrk="1" hangingPunct="1"/>
            <a:endParaRPr lang="en-US" altLang="en-US" dirty="0">
              <a:ea typeface="ＭＳ Ｐゴシック" charset="-128"/>
            </a:endParaRPr>
          </a:p>
          <a:p>
            <a:pPr eaLnBrk="1" hangingPunct="1"/>
            <a:r>
              <a:rPr lang="en-US" altLang="en-US" dirty="0">
                <a:ea typeface="ＭＳ Ｐゴシック" charset="-128"/>
              </a:rPr>
              <a:t>Important issues raised in this definition:</a:t>
            </a:r>
          </a:p>
          <a:p>
            <a:pPr lvl="1" eaLnBrk="1" hangingPunct="1"/>
            <a:r>
              <a:rPr lang="en-US" altLang="en-US" dirty="0">
                <a:ea typeface="ＭＳ Ｐゴシック" charset="-128"/>
              </a:rPr>
              <a:t>multiple system structures;</a:t>
            </a:r>
          </a:p>
          <a:p>
            <a:pPr lvl="1" eaLnBrk="1" hangingPunct="1"/>
            <a:r>
              <a:rPr lang="en-US" altLang="en-US" dirty="0">
                <a:ea typeface="ＭＳ Ｐゴシック" charset="-128"/>
              </a:rPr>
              <a:t>externally visible (observable) properties of components.</a:t>
            </a:r>
          </a:p>
          <a:p>
            <a:pPr eaLnBrk="1" hangingPunct="1"/>
            <a:endParaRPr lang="en-US" altLang="en-US" dirty="0">
              <a:ea typeface="ＭＳ Ｐゴシック" charset="-128"/>
            </a:endParaRPr>
          </a:p>
          <a:p>
            <a:pPr eaLnBrk="1" hangingPunct="1"/>
            <a:r>
              <a:rPr lang="en-US" altLang="en-US" dirty="0">
                <a:ea typeface="ＭＳ Ｐゴシック" charset="-128"/>
              </a:rPr>
              <a:t>The definition does not include:</a:t>
            </a:r>
          </a:p>
          <a:p>
            <a:pPr lvl="1" eaLnBrk="1" hangingPunct="1"/>
            <a:r>
              <a:rPr lang="en-US" altLang="en-US" dirty="0">
                <a:ea typeface="ＭＳ Ｐゴシック" charset="-128"/>
              </a:rPr>
              <a:t>the process; </a:t>
            </a:r>
          </a:p>
          <a:p>
            <a:pPr lvl="1" eaLnBrk="1" hangingPunct="1"/>
            <a:r>
              <a:rPr lang="en-US" altLang="en-US" dirty="0">
                <a:ea typeface="ＭＳ Ｐゴシック" charset="-128"/>
              </a:rPr>
              <a:t>rules </a:t>
            </a:r>
            <a:r>
              <a:rPr lang="en-US" altLang="en-US" dirty="0" smtClean="0">
                <a:ea typeface="ＭＳ Ｐゴシック" charset="-128"/>
              </a:rPr>
              <a:t>and </a:t>
            </a:r>
            <a:r>
              <a:rPr lang="en-US" altLang="en-US" dirty="0">
                <a:ea typeface="ＭＳ Ｐゴシック" charset="-128"/>
              </a:rPr>
              <a:t>guidelines;</a:t>
            </a:r>
          </a:p>
          <a:p>
            <a:pPr lvl="1" eaLnBrk="1" hangingPunct="1"/>
            <a:r>
              <a:rPr lang="en-US" altLang="en-US" dirty="0">
                <a:ea typeface="ＭＳ Ｐゴシック" charset="-128"/>
              </a:rPr>
              <a:t>architectural styles.</a:t>
            </a:r>
          </a:p>
        </p:txBody>
      </p:sp>
      <p:sp>
        <p:nvSpPr>
          <p:cNvPr id="4" name="Footer Placeholder 3"/>
          <p:cNvSpPr>
            <a:spLocks noGrp="1"/>
          </p:cNvSpPr>
          <p:nvPr>
            <p:ph type="ftr" sz="quarter" idx="11"/>
          </p:nvPr>
        </p:nvSpPr>
        <p:spPr>
          <a:xfrm>
            <a:off x="719138" y="6299200"/>
            <a:ext cx="3886200" cy="3556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a:defRPr/>
            </a:pPr>
            <a:r>
              <a:rPr lang="nl-NL" altLang="en-US" sz="1200" smtClean="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A4F2553E-97FD-1046-A187-73EBC2DF2556}" type="slidenum">
              <a:rPr lang="nl-NL" altLang="en-US" sz="1200" smtClean="0">
                <a:solidFill>
                  <a:srgbClr val="003366"/>
                </a:solidFill>
                <a:latin typeface="Trebuchet MS" charset="0"/>
              </a:rPr>
              <a:pPr>
                <a:defRPr/>
              </a:pPr>
              <a:t>41</a:t>
            </a:fld>
            <a:endParaRPr lang="nl-NL" altLang="en-US" sz="1200" smtClean="0">
              <a:solidFill>
                <a:srgbClr val="003366"/>
              </a:solidFill>
              <a:latin typeface="Trebuchet MS" charset="0"/>
            </a:endParaRPr>
          </a:p>
        </p:txBody>
      </p:sp>
    </p:spTree>
    <p:extLst>
      <p:ext uri="{BB962C8B-B14F-4D97-AF65-F5344CB8AC3E}">
        <p14:creationId xmlns:p14="http://schemas.microsoft.com/office/powerpoint/2010/main" val="77595913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439738" y="152400"/>
            <a:ext cx="7408862" cy="1143000"/>
          </a:xfrm>
        </p:spPr>
        <p:txBody>
          <a:bodyPr/>
          <a:lstStyle/>
          <a:p>
            <a:pPr eaLnBrk="1" hangingPunct="1"/>
            <a:r>
              <a:rPr lang="en-US" dirty="0" smtClean="0">
                <a:effectLst>
                  <a:outerShdw blurRad="38100" dist="38100" dir="2700000" algn="tl">
                    <a:srgbClr val="DDDDDD"/>
                  </a:outerShdw>
                </a:effectLst>
                <a:latin typeface="Arial" charset="0"/>
              </a:rPr>
              <a:t>Typical Architectural </a:t>
            </a:r>
            <a:r>
              <a:rPr lang="en-US" dirty="0">
                <a:effectLst>
                  <a:outerShdw blurRad="38100" dist="38100" dir="2700000" algn="tl">
                    <a:srgbClr val="DDDDDD"/>
                  </a:outerShdw>
                </a:effectLst>
                <a:latin typeface="Arial" charset="0"/>
              </a:rPr>
              <a:t>Structures</a:t>
            </a:r>
          </a:p>
        </p:txBody>
      </p:sp>
      <p:pic>
        <p:nvPicPr>
          <p:cNvPr id="106498" name="Picture 4" descr="j019742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399338" y="0"/>
            <a:ext cx="1744662" cy="1879600"/>
          </a:xfrm>
        </p:spPr>
      </p:pic>
      <p:sp>
        <p:nvSpPr>
          <p:cNvPr id="5" name="Footer Placeholder 3"/>
          <p:cNvSpPr>
            <a:spLocks noGrp="1"/>
          </p:cNvSpPr>
          <p:nvPr>
            <p:ph type="ftr" sz="quarter" idx="11"/>
          </p:nvPr>
        </p:nvSpPr>
        <p:spPr>
          <a:xfrm>
            <a:off x="4818063" y="6400800"/>
            <a:ext cx="43259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6"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B376B9C0-B831-0945-805C-0FA6D50D4E8D}" type="slidenum">
              <a:rPr lang="nl-NL" sz="1200">
                <a:solidFill>
                  <a:srgbClr val="003366"/>
                </a:solidFill>
                <a:latin typeface="Trebuchet MS" charset="0"/>
              </a:rPr>
              <a:pPr/>
              <a:t>42</a:t>
            </a:fld>
            <a:endParaRPr lang="nl-NL" sz="1200">
              <a:solidFill>
                <a:srgbClr val="003366"/>
              </a:solidFill>
              <a:latin typeface="Trebuchet MS" charset="0"/>
            </a:endParaRPr>
          </a:p>
        </p:txBody>
      </p:sp>
      <p:sp>
        <p:nvSpPr>
          <p:cNvPr id="681987" name="Rectangle 3"/>
          <p:cNvSpPr>
            <a:spLocks noGrp="1" noChangeArrowheads="1"/>
          </p:cNvSpPr>
          <p:nvPr>
            <p:ph type="body" idx="4294967295"/>
          </p:nvPr>
        </p:nvSpPr>
        <p:spPr>
          <a:xfrm>
            <a:off x="490538" y="1338263"/>
            <a:ext cx="7772400" cy="4114800"/>
          </a:xfrm>
        </p:spPr>
        <p:txBody>
          <a:bodyPr/>
          <a:lstStyle/>
          <a:p>
            <a:pPr eaLnBrk="1" hangingPunct="1">
              <a:defRPr/>
            </a:pPr>
            <a:r>
              <a:rPr lang="en-US" dirty="0" smtClean="0">
                <a:cs typeface="+mn-cs"/>
              </a:rPr>
              <a:t>module structure</a:t>
            </a:r>
          </a:p>
          <a:p>
            <a:pPr eaLnBrk="1" hangingPunct="1">
              <a:defRPr/>
            </a:pPr>
            <a:r>
              <a:rPr lang="en-US" dirty="0" smtClean="0">
                <a:cs typeface="+mn-cs"/>
              </a:rPr>
              <a:t>conceptual, or logical structure</a:t>
            </a:r>
          </a:p>
          <a:p>
            <a:pPr eaLnBrk="1" hangingPunct="1">
              <a:defRPr/>
            </a:pPr>
            <a:r>
              <a:rPr lang="en-US" dirty="0" smtClean="0">
                <a:cs typeface="+mn-cs"/>
              </a:rPr>
              <a:t>process, or coordination structure</a:t>
            </a:r>
          </a:p>
          <a:p>
            <a:pPr eaLnBrk="1" hangingPunct="1">
              <a:defRPr/>
            </a:pPr>
            <a:r>
              <a:rPr lang="en-US" dirty="0" smtClean="0">
                <a:cs typeface="+mn-cs"/>
              </a:rPr>
              <a:t>physical structure</a:t>
            </a:r>
          </a:p>
          <a:p>
            <a:pPr eaLnBrk="1" hangingPunct="1">
              <a:defRPr/>
            </a:pPr>
            <a:r>
              <a:rPr lang="en-US" dirty="0" smtClean="0">
                <a:cs typeface="+mn-cs"/>
              </a:rPr>
              <a:t>uses structure</a:t>
            </a:r>
          </a:p>
          <a:p>
            <a:pPr eaLnBrk="1" hangingPunct="1">
              <a:defRPr/>
            </a:pPr>
            <a:r>
              <a:rPr lang="en-US" dirty="0" smtClean="0">
                <a:cs typeface="+mn-cs"/>
              </a:rPr>
              <a:t>calls structure</a:t>
            </a:r>
          </a:p>
          <a:p>
            <a:pPr eaLnBrk="1" hangingPunct="1">
              <a:defRPr/>
            </a:pPr>
            <a:r>
              <a:rPr lang="en-US" dirty="0" smtClean="0">
                <a:cs typeface="+mn-cs"/>
              </a:rPr>
              <a:t>data flow</a:t>
            </a:r>
          </a:p>
          <a:p>
            <a:pPr eaLnBrk="1" hangingPunct="1">
              <a:defRPr/>
            </a:pPr>
            <a:r>
              <a:rPr lang="en-US" dirty="0" smtClean="0">
                <a:cs typeface="+mn-cs"/>
              </a:rPr>
              <a:t>control flow</a:t>
            </a:r>
          </a:p>
          <a:p>
            <a:pPr eaLnBrk="1" hangingPunct="1">
              <a:defRPr/>
            </a:pPr>
            <a:r>
              <a:rPr lang="en-US" dirty="0" smtClean="0">
                <a:cs typeface="+mn-cs"/>
              </a:rPr>
              <a:t>class structure</a:t>
            </a:r>
          </a:p>
        </p:txBody>
      </p:sp>
      <p:sp>
        <p:nvSpPr>
          <p:cNvPr id="2" name="TextBox 1"/>
          <p:cNvSpPr txBox="1"/>
          <p:nvPr/>
        </p:nvSpPr>
        <p:spPr>
          <a:xfrm>
            <a:off x="4910138" y="3776663"/>
            <a:ext cx="4081462" cy="120015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a:defRPr/>
            </a:pPr>
            <a:r>
              <a:rPr lang="en-US" dirty="0"/>
              <a:t>What kinds of structures can</a:t>
            </a:r>
            <a:br>
              <a:rPr lang="en-US" dirty="0"/>
            </a:br>
            <a:r>
              <a:rPr lang="en-US" dirty="0"/>
              <a:t>we recognize in the simple</a:t>
            </a:r>
            <a:br>
              <a:rPr lang="en-US" dirty="0"/>
            </a:br>
            <a:r>
              <a:rPr lang="en-US" dirty="0"/>
              <a:t>banking example?</a:t>
            </a:r>
          </a:p>
        </p:txBody>
      </p:sp>
    </p:spTree>
    <p:extLst>
      <p:ext uri="{BB962C8B-B14F-4D97-AF65-F5344CB8AC3E}">
        <p14:creationId xmlns:p14="http://schemas.microsoft.com/office/powerpoint/2010/main" val="2681609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a:xfrm>
            <a:off x="685800" y="-21590"/>
            <a:ext cx="7772400" cy="1143000"/>
          </a:xfrm>
        </p:spPr>
        <p:txBody>
          <a:bodyPr/>
          <a:lstStyle/>
          <a:p>
            <a:pPr eaLnBrk="1" hangingPunct="1"/>
            <a:r>
              <a:rPr lang="en-US" dirty="0">
                <a:effectLst>
                  <a:outerShdw blurRad="38100" dist="38100" dir="2700000" algn="tl">
                    <a:srgbClr val="DDDDDD"/>
                  </a:outerShdw>
                </a:effectLst>
                <a:latin typeface="Arial" charset="0"/>
              </a:rPr>
              <a:t>Software </a:t>
            </a:r>
            <a:r>
              <a:rPr lang="en-US" dirty="0" smtClean="0">
                <a:effectLst>
                  <a:outerShdw blurRad="38100" dist="38100" dir="2700000" algn="tl">
                    <a:srgbClr val="DDDDDD"/>
                  </a:outerShdw>
                </a:effectLst>
                <a:latin typeface="Arial" charset="0"/>
              </a:rPr>
              <a:t>Architecture Structures:</a:t>
            </a:r>
            <a:br>
              <a:rPr lang="en-US" dirty="0" smtClean="0">
                <a:effectLst>
                  <a:outerShdw blurRad="38100" dist="38100" dir="2700000" algn="tl">
                    <a:srgbClr val="DDDDDD"/>
                  </a:outerShdw>
                </a:effectLst>
                <a:latin typeface="Arial" charset="0"/>
              </a:rPr>
            </a:br>
            <a:r>
              <a:rPr lang="en-US" dirty="0" smtClean="0">
                <a:effectLst>
                  <a:outerShdw blurRad="38100" dist="38100" dir="2700000" algn="tl">
                    <a:srgbClr val="DDDDDD"/>
                  </a:outerShdw>
                </a:effectLst>
                <a:latin typeface="Arial" charset="0"/>
              </a:rPr>
              <a:t>Interlinks and Dependencies</a:t>
            </a:r>
            <a:endParaRPr lang="en-US" dirty="0">
              <a:effectLst>
                <a:outerShdw blurRad="38100" dist="38100" dir="2700000" algn="tl">
                  <a:srgbClr val="DDDDDD"/>
                </a:outerShdw>
              </a:effectLst>
              <a:latin typeface="Arial" charset="0"/>
            </a:endParaRPr>
          </a:p>
        </p:txBody>
      </p:sp>
      <p:sp>
        <p:nvSpPr>
          <p:cNvPr id="100354" name="Rectangle 3"/>
          <p:cNvSpPr>
            <a:spLocks noGrp="1" noChangeArrowheads="1"/>
          </p:cNvSpPr>
          <p:nvPr>
            <p:ph idx="1"/>
          </p:nvPr>
        </p:nvSpPr>
        <p:spPr>
          <a:xfrm>
            <a:off x="685800" y="1671577"/>
            <a:ext cx="7772400" cy="4424423"/>
          </a:xfrm>
        </p:spPr>
        <p:txBody>
          <a:bodyPr/>
          <a:lstStyle/>
          <a:p>
            <a:pPr algn="ctr" eaLnBrk="1" hangingPunct="1">
              <a:buClr>
                <a:schemeClr val="tx1"/>
              </a:buClr>
              <a:buFont typeface="Wingdings" charset="0"/>
              <a:buNone/>
            </a:pPr>
            <a:r>
              <a:rPr lang="en-US" dirty="0">
                <a:latin typeface="Arial" charset="0"/>
              </a:rPr>
              <a:t>statement</a:t>
            </a:r>
          </a:p>
          <a:p>
            <a:pPr algn="ctr" eaLnBrk="1" hangingPunct="1">
              <a:buClr>
                <a:schemeClr val="tx1"/>
              </a:buClr>
              <a:buFont typeface="Wingdings" charset="0"/>
              <a:buNone/>
            </a:pPr>
            <a:r>
              <a:rPr lang="en-US" dirty="0">
                <a:latin typeface="Arial" charset="0"/>
                <a:sym typeface="Symbol" charset="0"/>
              </a:rPr>
              <a:t></a:t>
            </a:r>
          </a:p>
          <a:p>
            <a:pPr algn="ctr" eaLnBrk="1" hangingPunct="1">
              <a:buClr>
                <a:schemeClr val="tx1"/>
              </a:buClr>
              <a:buFont typeface="Wingdings" charset="0"/>
              <a:buNone/>
            </a:pPr>
            <a:r>
              <a:rPr lang="en-US" dirty="0">
                <a:latin typeface="Arial" charset="0"/>
                <a:sym typeface="Symbol" charset="0"/>
              </a:rPr>
              <a:t>procedure</a:t>
            </a:r>
          </a:p>
          <a:p>
            <a:pPr algn="ctr" eaLnBrk="1" hangingPunct="1">
              <a:buClr>
                <a:schemeClr val="tx1"/>
              </a:buClr>
              <a:buFont typeface="Wingdings" charset="0"/>
              <a:buNone/>
            </a:pPr>
            <a:r>
              <a:rPr lang="en-US" dirty="0">
                <a:latin typeface="Arial" charset="0"/>
                <a:sym typeface="Symbol" charset="0"/>
              </a:rPr>
              <a:t></a:t>
            </a:r>
          </a:p>
          <a:p>
            <a:pPr algn="ctr" eaLnBrk="1" hangingPunct="1">
              <a:buClr>
                <a:schemeClr val="tx1"/>
              </a:buClr>
              <a:buFont typeface="Wingdings" charset="0"/>
              <a:buNone/>
            </a:pPr>
            <a:r>
              <a:rPr lang="en-US" dirty="0">
                <a:latin typeface="Arial" charset="0"/>
              </a:rPr>
              <a:t>module</a:t>
            </a:r>
          </a:p>
          <a:p>
            <a:pPr algn="ctr" eaLnBrk="1" hangingPunct="1">
              <a:buClr>
                <a:schemeClr val="tx1"/>
              </a:buClr>
              <a:buFont typeface="Wingdings" charset="0"/>
              <a:buNone/>
            </a:pPr>
            <a:r>
              <a:rPr lang="en-US" dirty="0">
                <a:latin typeface="Arial" charset="0"/>
                <a:sym typeface="Symbol" charset="0"/>
              </a:rPr>
              <a:t></a:t>
            </a:r>
          </a:p>
          <a:p>
            <a:pPr algn="ctr" eaLnBrk="1" hangingPunct="1">
              <a:buClr>
                <a:schemeClr val="tx1"/>
              </a:buClr>
              <a:buFont typeface="Wingdings" charset="0"/>
              <a:buNone/>
            </a:pPr>
            <a:r>
              <a:rPr lang="en-US" dirty="0">
                <a:latin typeface="Arial" charset="0"/>
              </a:rPr>
              <a:t>(design) pattern</a:t>
            </a:r>
          </a:p>
          <a:p>
            <a:pPr algn="ctr" eaLnBrk="1" hangingPunct="1">
              <a:buClr>
                <a:schemeClr val="tx1"/>
              </a:buClr>
              <a:buFont typeface="Wingdings" charset="0"/>
              <a:buNone/>
            </a:pPr>
            <a:r>
              <a:rPr lang="en-US" dirty="0">
                <a:latin typeface="Arial" charset="0"/>
                <a:sym typeface="Symbol" charset="0"/>
              </a:rPr>
              <a:t></a:t>
            </a:r>
          </a:p>
          <a:p>
            <a:pPr algn="ctr" eaLnBrk="1" hangingPunct="1">
              <a:buClr>
                <a:schemeClr val="tx1"/>
              </a:buClr>
              <a:buFont typeface="Wingdings" charset="0"/>
              <a:buNone/>
            </a:pPr>
            <a:r>
              <a:rPr lang="en-US" dirty="0">
                <a:latin typeface="Arial" charset="0"/>
              </a:rPr>
              <a:t>architecture</a:t>
            </a:r>
          </a:p>
        </p:txBody>
      </p:sp>
      <p:sp>
        <p:nvSpPr>
          <p:cNvPr id="4" name="Footer Placeholder 3"/>
          <p:cNvSpPr>
            <a:spLocks noGrp="1"/>
          </p:cNvSpPr>
          <p:nvPr>
            <p:ph type="ftr" sz="quarter" idx="11"/>
          </p:nvPr>
        </p:nvSpPr>
        <p:spPr>
          <a:xfrm>
            <a:off x="4681538" y="6469063"/>
            <a:ext cx="4310062" cy="3556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74A70E46-73F7-9940-9500-B5199941B494}" type="slidenum">
              <a:rPr lang="nl-NL" sz="1200">
                <a:solidFill>
                  <a:srgbClr val="003366"/>
                </a:solidFill>
                <a:latin typeface="Trebuchet MS" charset="0"/>
              </a:rPr>
              <a:pPr/>
              <a:t>43</a:t>
            </a:fld>
            <a:endParaRPr lang="nl-NL" sz="1200">
              <a:solidFill>
                <a:srgbClr val="003366"/>
              </a:solidFill>
              <a:latin typeface="Trebuchet MS" charset="0"/>
            </a:endParaRPr>
          </a:p>
        </p:txBody>
      </p:sp>
    </p:spTree>
    <p:extLst>
      <p:ext uri="{BB962C8B-B14F-4D97-AF65-F5344CB8AC3E}">
        <p14:creationId xmlns:p14="http://schemas.microsoft.com/office/powerpoint/2010/main" val="221319319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685800" y="169863"/>
            <a:ext cx="7772400" cy="1143000"/>
          </a:xfrm>
        </p:spPr>
        <p:txBody>
          <a:bodyPr/>
          <a:lstStyle/>
          <a:p>
            <a:pPr eaLnBrk="1" hangingPunct="1"/>
            <a:r>
              <a:rPr lang="en-US" dirty="0" smtClean="0">
                <a:effectLst>
                  <a:outerShdw blurRad="38100" dist="38100" dir="2700000" algn="tl">
                    <a:srgbClr val="DDDDDD"/>
                  </a:outerShdw>
                </a:effectLst>
                <a:latin typeface="Arial" charset="0"/>
              </a:rPr>
              <a:t>In summary</a:t>
            </a:r>
            <a:r>
              <a:rPr lang="it-IT" dirty="0">
                <a:effectLst>
                  <a:outerShdw blurRad="38100" dist="38100" dir="2700000" algn="tl">
                    <a:srgbClr val="DDDDDD"/>
                  </a:outerShdw>
                </a:effectLst>
                <a:latin typeface="Arial" charset="0"/>
              </a:rPr>
              <a:t>,</a:t>
            </a:r>
            <a:r>
              <a:rPr lang="it-IT" dirty="0" smtClean="0">
                <a:effectLst>
                  <a:outerShdw blurRad="38100" dist="38100" dir="2700000" algn="tl">
                    <a:srgbClr val="DDDDDD"/>
                  </a:outerShdw>
                </a:effectLst>
                <a:latin typeface="Arial" charset="0"/>
              </a:rPr>
              <a:t> </a:t>
            </a:r>
            <a:r>
              <a:rPr lang="en-US" i="1" dirty="0" smtClean="0">
                <a:effectLst>
                  <a:outerShdw blurRad="38100" dist="38100" dir="2700000" algn="tl">
                    <a:srgbClr val="DDDDDD"/>
                  </a:outerShdw>
                </a:effectLst>
                <a:latin typeface="Arial" charset="0"/>
              </a:rPr>
              <a:t>software </a:t>
            </a:r>
            <a:r>
              <a:rPr lang="en-US" i="1" dirty="0">
                <a:effectLst>
                  <a:outerShdw blurRad="38100" dist="38100" dir="2700000" algn="tl">
                    <a:srgbClr val="DDDDDD"/>
                  </a:outerShdw>
                </a:effectLst>
                <a:latin typeface="Arial" charset="0"/>
              </a:rPr>
              <a:t>a</a:t>
            </a:r>
            <a:r>
              <a:rPr lang="en-US" i="1" dirty="0" smtClean="0">
                <a:effectLst>
                  <a:outerShdw blurRad="38100" dist="38100" dir="2700000" algn="tl">
                    <a:srgbClr val="DDDDDD"/>
                  </a:outerShdw>
                </a:effectLst>
                <a:latin typeface="Arial" charset="0"/>
              </a:rPr>
              <a:t>rchitecture is...</a:t>
            </a:r>
            <a:endParaRPr lang="en-US" i="1" dirty="0">
              <a:effectLst>
                <a:outerShdw blurRad="38100" dist="38100" dir="2700000" algn="tl">
                  <a:srgbClr val="DDDDDD"/>
                </a:outerShdw>
              </a:effectLst>
              <a:latin typeface="Arial" charset="0"/>
            </a:endParaRPr>
          </a:p>
        </p:txBody>
      </p:sp>
      <p:sp>
        <p:nvSpPr>
          <p:cNvPr id="110594" name="Rectangle 3"/>
          <p:cNvSpPr>
            <a:spLocks noGrp="1" noChangeArrowheads="1"/>
          </p:cNvSpPr>
          <p:nvPr>
            <p:ph idx="1"/>
          </p:nvPr>
        </p:nvSpPr>
        <p:spPr>
          <a:xfrm>
            <a:off x="736600" y="1422400"/>
            <a:ext cx="7772400" cy="4114800"/>
          </a:xfrm>
        </p:spPr>
        <p:txBody>
          <a:bodyPr/>
          <a:lstStyle/>
          <a:p>
            <a:pPr eaLnBrk="1" hangingPunct="1"/>
            <a:endParaRPr lang="en-US" dirty="0">
              <a:latin typeface="Arial" charset="0"/>
            </a:endParaRPr>
          </a:p>
          <a:p>
            <a:pPr eaLnBrk="1" hangingPunct="1"/>
            <a:r>
              <a:rPr lang="en-US" dirty="0">
                <a:latin typeface="Arial" charset="0"/>
              </a:rPr>
              <a:t>Architecture is </a:t>
            </a:r>
            <a:r>
              <a:rPr lang="en-US" i="1" dirty="0">
                <a:latin typeface="Arial" charset="0"/>
              </a:rPr>
              <a:t>conceptual</a:t>
            </a:r>
            <a:r>
              <a:rPr lang="en-US" dirty="0">
                <a:latin typeface="Arial" charset="0"/>
              </a:rPr>
              <a:t>.</a:t>
            </a:r>
          </a:p>
          <a:p>
            <a:pPr eaLnBrk="1" hangingPunct="1"/>
            <a:endParaRPr lang="en-US" dirty="0">
              <a:latin typeface="Arial" charset="0"/>
            </a:endParaRPr>
          </a:p>
          <a:p>
            <a:pPr eaLnBrk="1" hangingPunct="1"/>
            <a:r>
              <a:rPr lang="en-US" dirty="0">
                <a:latin typeface="Arial" charset="0"/>
              </a:rPr>
              <a:t>Architecture is about </a:t>
            </a:r>
            <a:r>
              <a:rPr lang="en-US" i="1" dirty="0">
                <a:latin typeface="Arial" charset="0"/>
              </a:rPr>
              <a:t>fundamental</a:t>
            </a:r>
            <a:r>
              <a:rPr lang="en-US" dirty="0">
                <a:latin typeface="Arial" charset="0"/>
              </a:rPr>
              <a:t> things.</a:t>
            </a:r>
          </a:p>
          <a:p>
            <a:pPr eaLnBrk="1" hangingPunct="1"/>
            <a:endParaRPr lang="en-US" dirty="0">
              <a:latin typeface="Arial" charset="0"/>
            </a:endParaRPr>
          </a:p>
          <a:p>
            <a:pPr eaLnBrk="1" hangingPunct="1"/>
            <a:r>
              <a:rPr lang="en-US" dirty="0">
                <a:latin typeface="Arial" charset="0"/>
              </a:rPr>
              <a:t>Architecture exists in some </a:t>
            </a:r>
            <a:r>
              <a:rPr lang="en-US" i="1" dirty="0">
                <a:latin typeface="Arial" charset="0"/>
              </a:rPr>
              <a:t>context</a:t>
            </a:r>
            <a:r>
              <a:rPr lang="en-US" dirty="0">
                <a:latin typeface="Arial" charset="0"/>
              </a:rPr>
              <a:t>.</a:t>
            </a:r>
          </a:p>
          <a:p>
            <a:pPr eaLnBrk="1" hangingPunct="1">
              <a:buFontTx/>
              <a:buNone/>
            </a:pPr>
            <a:endParaRPr lang="en-US" dirty="0">
              <a:latin typeface="Arial" charset="0"/>
            </a:endParaRPr>
          </a:p>
        </p:txBody>
      </p:sp>
      <p:sp>
        <p:nvSpPr>
          <p:cNvPr id="4" name="Footer Placeholder 3"/>
          <p:cNvSpPr>
            <a:spLocks noGrp="1"/>
          </p:cNvSpPr>
          <p:nvPr>
            <p:ph type="ftr" sz="quarter" idx="11"/>
          </p:nvPr>
        </p:nvSpPr>
        <p:spPr>
          <a:xfrm>
            <a:off x="5224463" y="6400800"/>
            <a:ext cx="39195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3E61D723-0A4A-3A4B-84D1-280C4BB57406}" type="slidenum">
              <a:rPr lang="nl-NL" sz="1200">
                <a:solidFill>
                  <a:srgbClr val="003366"/>
                </a:solidFill>
                <a:latin typeface="Trebuchet MS" charset="0"/>
              </a:rPr>
              <a:pPr/>
              <a:t>44</a:t>
            </a:fld>
            <a:endParaRPr lang="nl-NL" sz="1200">
              <a:solidFill>
                <a:srgbClr val="003366"/>
              </a:solidFill>
              <a:latin typeface="Trebuchet MS" charset="0"/>
            </a:endParaRPr>
          </a:p>
        </p:txBody>
      </p:sp>
    </p:spTree>
    <p:extLst>
      <p:ext uri="{BB962C8B-B14F-4D97-AF65-F5344CB8AC3E}">
        <p14:creationId xmlns:p14="http://schemas.microsoft.com/office/powerpoint/2010/main" val="17335310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a:xfrm>
            <a:off x="719138" y="0"/>
            <a:ext cx="7772400" cy="1143000"/>
          </a:xfrm>
        </p:spPr>
        <p:txBody>
          <a:bodyPr/>
          <a:lstStyle/>
          <a:p>
            <a:pPr eaLnBrk="1" hangingPunct="1"/>
            <a:r>
              <a:rPr lang="en-US">
                <a:effectLst>
                  <a:outerShdw blurRad="38100" dist="38100" dir="2700000" algn="tl">
                    <a:srgbClr val="DDDDDD"/>
                  </a:outerShdw>
                </a:effectLst>
                <a:latin typeface="Arial" charset="0"/>
              </a:rPr>
              <a:t>Other points of view</a:t>
            </a:r>
          </a:p>
        </p:txBody>
      </p:sp>
      <p:sp>
        <p:nvSpPr>
          <p:cNvPr id="813059" name="Rectangle 3"/>
          <p:cNvSpPr>
            <a:spLocks noGrp="1" noChangeArrowheads="1"/>
          </p:cNvSpPr>
          <p:nvPr>
            <p:ph idx="1"/>
          </p:nvPr>
        </p:nvSpPr>
        <p:spPr>
          <a:xfrm>
            <a:off x="490538" y="1592263"/>
            <a:ext cx="8264525" cy="4114800"/>
          </a:xfrm>
        </p:spPr>
        <p:txBody>
          <a:bodyPr/>
          <a:lstStyle/>
          <a:p>
            <a:pPr eaLnBrk="1" hangingPunct="1">
              <a:defRPr/>
            </a:pPr>
            <a:r>
              <a:rPr lang="en-US" dirty="0" smtClean="0">
                <a:cs typeface="+mn-cs"/>
              </a:rPr>
              <a:t>Architecture is high-level design</a:t>
            </a:r>
          </a:p>
          <a:p>
            <a:pPr eaLnBrk="1" hangingPunct="1">
              <a:defRPr/>
            </a:pPr>
            <a:r>
              <a:rPr lang="en-US" dirty="0" smtClean="0">
                <a:cs typeface="+mn-cs"/>
              </a:rPr>
              <a:t>Architecture is overall structure of the system</a:t>
            </a:r>
          </a:p>
          <a:p>
            <a:pPr eaLnBrk="1" hangingPunct="1">
              <a:defRPr/>
            </a:pPr>
            <a:r>
              <a:rPr lang="en-US" dirty="0" smtClean="0">
                <a:cs typeface="+mn-cs"/>
              </a:rPr>
              <a:t>Architecture is the structure, including the principles and guidelines governing their design and evolution over time</a:t>
            </a:r>
          </a:p>
          <a:p>
            <a:pPr eaLnBrk="1" hangingPunct="1">
              <a:defRPr/>
            </a:pPr>
            <a:r>
              <a:rPr lang="en-US" dirty="0" smtClean="0">
                <a:cs typeface="+mn-cs"/>
              </a:rPr>
              <a:t>Architecture is components and connectors</a:t>
            </a:r>
          </a:p>
        </p:txBody>
      </p:sp>
      <p:sp>
        <p:nvSpPr>
          <p:cNvPr id="4" name="Footer Placeholder 3"/>
          <p:cNvSpPr>
            <a:spLocks noGrp="1"/>
          </p:cNvSpPr>
          <p:nvPr>
            <p:ph type="ftr" sz="quarter" idx="11"/>
          </p:nvPr>
        </p:nvSpPr>
        <p:spPr>
          <a:xfrm>
            <a:off x="4970463" y="6400800"/>
            <a:ext cx="41735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2549E7DF-B71D-174E-B90F-CEFC8EE45E9F}" type="slidenum">
              <a:rPr lang="nl-NL" sz="1200">
                <a:solidFill>
                  <a:srgbClr val="003366"/>
                </a:solidFill>
                <a:latin typeface="Trebuchet MS" charset="0"/>
              </a:rPr>
              <a:pPr/>
              <a:t>45</a:t>
            </a:fld>
            <a:endParaRPr lang="nl-NL" sz="1200">
              <a:solidFill>
                <a:srgbClr val="003366"/>
              </a:solidFill>
              <a:latin typeface="Trebuchet MS" charset="0"/>
            </a:endParaRPr>
          </a:p>
        </p:txBody>
      </p:sp>
    </p:spTree>
    <p:extLst>
      <p:ext uri="{BB962C8B-B14F-4D97-AF65-F5344CB8AC3E}">
        <p14:creationId xmlns:p14="http://schemas.microsoft.com/office/powerpoint/2010/main" val="321944109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46</a:t>
            </a:fld>
            <a:endParaRPr lang="it-IT"/>
          </a:p>
        </p:txBody>
      </p:sp>
      <p:pic>
        <p:nvPicPr>
          <p:cNvPr id="6" name="Picture 5"/>
          <p:cNvPicPr>
            <a:picLocks noChangeAspect="1"/>
          </p:cNvPicPr>
          <p:nvPr/>
        </p:nvPicPr>
        <p:blipFill>
          <a:blip r:embed="rId2"/>
          <a:stretch>
            <a:fillRect/>
          </a:stretch>
        </p:blipFill>
        <p:spPr>
          <a:xfrm>
            <a:off x="3745717" y="954639"/>
            <a:ext cx="3113543" cy="4293096"/>
          </a:xfrm>
          <a:prstGeom prst="rect">
            <a:avLst/>
          </a:prstGeom>
        </p:spPr>
      </p:pic>
      <p:pic>
        <p:nvPicPr>
          <p:cNvPr id="7" name="Picture 6"/>
          <p:cNvPicPr>
            <a:picLocks noChangeAspect="1"/>
          </p:cNvPicPr>
          <p:nvPr/>
        </p:nvPicPr>
        <p:blipFill>
          <a:blip r:embed="rId3"/>
          <a:stretch>
            <a:fillRect/>
          </a:stretch>
        </p:blipFill>
        <p:spPr>
          <a:xfrm>
            <a:off x="534215" y="3801998"/>
            <a:ext cx="3535040" cy="2354337"/>
          </a:xfrm>
          <a:prstGeom prst="rect">
            <a:avLst/>
          </a:prstGeom>
        </p:spPr>
      </p:pic>
      <p:sp>
        <p:nvSpPr>
          <p:cNvPr id="4" name="TextBox 3"/>
          <p:cNvSpPr txBox="1"/>
          <p:nvPr/>
        </p:nvSpPr>
        <p:spPr>
          <a:xfrm>
            <a:off x="4120871" y="5597838"/>
            <a:ext cx="5060099" cy="461665"/>
          </a:xfrm>
          <a:prstGeom prst="rect">
            <a:avLst/>
          </a:prstGeom>
          <a:noFill/>
        </p:spPr>
        <p:txBody>
          <a:bodyPr wrap="none" rtlCol="0">
            <a:spAutoFit/>
          </a:bodyPr>
          <a:lstStyle/>
          <a:p>
            <a:r>
              <a:rPr lang="en-CA" dirty="0" smtClean="0"/>
              <a:t>Coming up next.. </a:t>
            </a:r>
            <a:r>
              <a:rPr lang="en-CA" dirty="0" smtClean="0"/>
              <a:t>Design Principles! </a:t>
            </a:r>
            <a:endParaRPr lang="en-CA" dirty="0"/>
          </a:p>
        </p:txBody>
      </p:sp>
    </p:spTree>
    <p:extLst>
      <p:ext uri="{BB962C8B-B14F-4D97-AF65-F5344CB8AC3E}">
        <p14:creationId xmlns:p14="http://schemas.microsoft.com/office/powerpoint/2010/main" val="197989723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pPr eaLnBrk="1" hangingPunct="1"/>
            <a:r>
              <a:rPr lang="en-US">
                <a:effectLst>
                  <a:outerShdw blurRad="38100" dist="38100" dir="2700000" algn="tl">
                    <a:srgbClr val="DDDDDD"/>
                  </a:outerShdw>
                </a:effectLst>
                <a:latin typeface="Arial" charset="0"/>
              </a:rPr>
              <a:t>Software Architecture &amp; Quality</a:t>
            </a:r>
          </a:p>
        </p:txBody>
      </p:sp>
      <p:sp>
        <p:nvSpPr>
          <p:cNvPr id="690179" name="Rectangle 3"/>
          <p:cNvSpPr>
            <a:spLocks noGrp="1" noChangeArrowheads="1"/>
          </p:cNvSpPr>
          <p:nvPr>
            <p:ph idx="1"/>
          </p:nvPr>
        </p:nvSpPr>
        <p:spPr>
          <a:xfrm>
            <a:off x="601662" y="1404938"/>
            <a:ext cx="7640087" cy="4114800"/>
          </a:xfrm>
        </p:spPr>
        <p:txBody>
          <a:bodyPr/>
          <a:lstStyle/>
          <a:p>
            <a:pPr eaLnBrk="1" hangingPunct="1">
              <a:defRPr/>
            </a:pPr>
            <a:r>
              <a:rPr lang="en-US" dirty="0" smtClean="0">
                <a:cs typeface="+mn-cs"/>
              </a:rPr>
              <a:t>The notion of quality is central in software architecting: a software architecture is devised to gain insight in the qualities of a system at the earliest possible stage.</a:t>
            </a:r>
          </a:p>
          <a:p>
            <a:pPr marL="0" indent="0" eaLnBrk="1" hangingPunct="1">
              <a:buNone/>
              <a:defRPr/>
            </a:pPr>
            <a:endParaRPr lang="en-US" dirty="0" smtClean="0">
              <a:cs typeface="+mn-cs"/>
            </a:endParaRPr>
          </a:p>
          <a:p>
            <a:pPr eaLnBrk="1" hangingPunct="1">
              <a:defRPr/>
            </a:pPr>
            <a:r>
              <a:rPr lang="en-US" dirty="0" smtClean="0">
                <a:cs typeface="+mn-cs"/>
              </a:rPr>
              <a:t>Some qualities are observable via execution: performance, security, availability, functionality, usability</a:t>
            </a:r>
          </a:p>
          <a:p>
            <a:pPr marL="0" indent="0" eaLnBrk="1" hangingPunct="1">
              <a:buNone/>
              <a:defRPr/>
            </a:pPr>
            <a:endParaRPr lang="en-US" dirty="0" smtClean="0">
              <a:cs typeface="+mn-cs"/>
            </a:endParaRPr>
          </a:p>
          <a:p>
            <a:pPr eaLnBrk="1" hangingPunct="1">
              <a:defRPr/>
            </a:pPr>
            <a:r>
              <a:rPr lang="en-US" dirty="0" smtClean="0">
                <a:cs typeface="+mn-cs"/>
              </a:rPr>
              <a:t>And some are not observable via execution: modifiability, portability, reusability, </a:t>
            </a:r>
            <a:r>
              <a:rPr lang="en-US" dirty="0" err="1" smtClean="0">
                <a:cs typeface="+mn-cs"/>
              </a:rPr>
              <a:t>integrability</a:t>
            </a:r>
            <a:r>
              <a:rPr lang="en-US" dirty="0" smtClean="0">
                <a:cs typeface="+mn-cs"/>
              </a:rPr>
              <a:t>, testability</a:t>
            </a:r>
          </a:p>
        </p:txBody>
      </p:sp>
      <p:sp>
        <p:nvSpPr>
          <p:cNvPr id="4" name="Footer Placeholder 3"/>
          <p:cNvSpPr>
            <a:spLocks noGrp="1"/>
          </p:cNvSpPr>
          <p:nvPr>
            <p:ph type="ftr" sz="quarter" idx="11"/>
          </p:nvPr>
        </p:nvSpPr>
        <p:spPr>
          <a:xfrm>
            <a:off x="5021263" y="6400800"/>
            <a:ext cx="41227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A3250B59-9C79-C744-AFB9-0ECD8EA67130}" type="slidenum">
              <a:rPr lang="nl-NL" sz="1200">
                <a:solidFill>
                  <a:srgbClr val="003366"/>
                </a:solidFill>
                <a:latin typeface="Trebuchet MS" charset="0"/>
              </a:rPr>
              <a:pPr/>
              <a:t>47</a:t>
            </a:fld>
            <a:endParaRPr lang="nl-NL" sz="1200">
              <a:solidFill>
                <a:srgbClr val="003366"/>
              </a:solidFill>
              <a:latin typeface="Trebuchet MS" charset="0"/>
            </a:endParaRPr>
          </a:p>
        </p:txBody>
      </p:sp>
    </p:spTree>
    <p:extLst>
      <p:ext uri="{BB962C8B-B14F-4D97-AF65-F5344CB8AC3E}">
        <p14:creationId xmlns:p14="http://schemas.microsoft.com/office/powerpoint/2010/main" val="631501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pPr eaLnBrk="1" hangingPunct="1"/>
            <a:r>
              <a:rPr lang="en-US">
                <a:effectLst>
                  <a:outerShdw blurRad="38100" dist="38100" dir="2700000" algn="tl">
                    <a:srgbClr val="DDDDDD"/>
                  </a:outerShdw>
                </a:effectLst>
                <a:latin typeface="Arial" charset="0"/>
              </a:rPr>
              <a:t>Software Architecture &amp; Quality</a:t>
            </a:r>
          </a:p>
        </p:txBody>
      </p:sp>
      <p:sp>
        <p:nvSpPr>
          <p:cNvPr id="690179" name="Rectangle 3"/>
          <p:cNvSpPr>
            <a:spLocks noGrp="1" noChangeArrowheads="1"/>
          </p:cNvSpPr>
          <p:nvPr>
            <p:ph idx="1"/>
          </p:nvPr>
        </p:nvSpPr>
        <p:spPr>
          <a:xfrm>
            <a:off x="601662" y="1404938"/>
            <a:ext cx="7640087" cy="4114800"/>
          </a:xfrm>
        </p:spPr>
        <p:txBody>
          <a:bodyPr/>
          <a:lstStyle/>
          <a:p>
            <a:pPr eaLnBrk="1" hangingPunct="1">
              <a:defRPr/>
            </a:pPr>
            <a:r>
              <a:rPr lang="en-US" dirty="0" smtClean="0">
                <a:solidFill>
                  <a:schemeClr val="bg1">
                    <a:lumMod val="75000"/>
                  </a:schemeClr>
                </a:solidFill>
                <a:cs typeface="+mn-cs"/>
              </a:rPr>
              <a:t>The notion of quality is central in software architecting: a software architecture is devised to gain insight in the qualities of a system at the earliest possible stage.</a:t>
            </a:r>
          </a:p>
          <a:p>
            <a:pPr marL="0" indent="0" eaLnBrk="1" hangingPunct="1">
              <a:buNone/>
              <a:defRPr/>
            </a:pPr>
            <a:endParaRPr lang="en-US" dirty="0" smtClean="0">
              <a:cs typeface="+mn-cs"/>
            </a:endParaRPr>
          </a:p>
          <a:p>
            <a:pPr eaLnBrk="1" hangingPunct="1">
              <a:defRPr/>
            </a:pPr>
            <a:r>
              <a:rPr lang="en-US" dirty="0" smtClean="0">
                <a:cs typeface="+mn-cs"/>
              </a:rPr>
              <a:t>Some qualities are observable via execution: performance, security, availability, functionality, usability</a:t>
            </a:r>
          </a:p>
          <a:p>
            <a:pPr marL="0" indent="0" eaLnBrk="1" hangingPunct="1">
              <a:buNone/>
              <a:defRPr/>
            </a:pPr>
            <a:endParaRPr lang="en-US" dirty="0" smtClean="0">
              <a:cs typeface="+mn-cs"/>
            </a:endParaRPr>
          </a:p>
          <a:p>
            <a:pPr eaLnBrk="1" hangingPunct="1">
              <a:defRPr/>
            </a:pPr>
            <a:r>
              <a:rPr lang="en-US" dirty="0" smtClean="0">
                <a:cs typeface="+mn-cs"/>
              </a:rPr>
              <a:t>And some are not observable via execution: modifiability, portability, reusability, </a:t>
            </a:r>
            <a:r>
              <a:rPr lang="en-US" dirty="0" err="1" smtClean="0">
                <a:cs typeface="+mn-cs"/>
              </a:rPr>
              <a:t>integrability</a:t>
            </a:r>
            <a:r>
              <a:rPr lang="en-US" dirty="0" smtClean="0">
                <a:cs typeface="+mn-cs"/>
              </a:rPr>
              <a:t>, testability</a:t>
            </a:r>
          </a:p>
        </p:txBody>
      </p:sp>
      <p:sp>
        <p:nvSpPr>
          <p:cNvPr id="4" name="Footer Placeholder 3"/>
          <p:cNvSpPr>
            <a:spLocks noGrp="1"/>
          </p:cNvSpPr>
          <p:nvPr>
            <p:ph type="ftr" sz="quarter" idx="11"/>
          </p:nvPr>
        </p:nvSpPr>
        <p:spPr>
          <a:xfrm>
            <a:off x="5021263" y="6400800"/>
            <a:ext cx="41227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l"/>
            <a:r>
              <a:rPr lang="nl-NL" sz="120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A3250B59-9C79-C744-AFB9-0ECD8EA67130}" type="slidenum">
              <a:rPr lang="nl-NL" sz="1200">
                <a:solidFill>
                  <a:srgbClr val="003366"/>
                </a:solidFill>
                <a:latin typeface="Trebuchet MS" charset="0"/>
              </a:rPr>
              <a:pPr/>
              <a:t>48</a:t>
            </a:fld>
            <a:endParaRPr lang="nl-NL" sz="1200">
              <a:solidFill>
                <a:srgbClr val="003366"/>
              </a:solidFill>
              <a:latin typeface="Trebuchet MS" charset="0"/>
            </a:endParaRPr>
          </a:p>
        </p:txBody>
      </p:sp>
      <p:sp>
        <p:nvSpPr>
          <p:cNvPr id="2" name="Rectangle 1"/>
          <p:cNvSpPr/>
          <p:nvPr/>
        </p:nvSpPr>
        <p:spPr bwMode="auto">
          <a:xfrm>
            <a:off x="440596" y="3407943"/>
            <a:ext cx="7153217" cy="2773003"/>
          </a:xfrm>
          <a:prstGeom prst="rect">
            <a:avLst/>
          </a:prstGeom>
          <a:solidFill>
            <a:schemeClr val="accent1">
              <a:alpha val="10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4699158" y="2630466"/>
            <a:ext cx="4444842" cy="707886"/>
          </a:xfrm>
          <a:prstGeom prst="rect">
            <a:avLst/>
          </a:prstGeom>
          <a:noFill/>
        </p:spPr>
        <p:txBody>
          <a:bodyPr wrap="square" rtlCol="0">
            <a:spAutoFit/>
          </a:bodyPr>
          <a:lstStyle/>
          <a:p>
            <a:r>
              <a:rPr lang="en-CA" sz="2000" dirty="0" smtClean="0">
                <a:solidFill>
                  <a:srgbClr val="FF0000"/>
                </a:solidFill>
              </a:rPr>
              <a:t>For the rest of this course, we focus on </a:t>
            </a:r>
            <a:r>
              <a:rPr lang="en-CA" sz="2000" b="1" dirty="0" smtClean="0">
                <a:solidFill>
                  <a:srgbClr val="FF0000"/>
                </a:solidFill>
              </a:rPr>
              <a:t>Privacy-By-Design!</a:t>
            </a:r>
            <a:endParaRPr lang="en-CA" sz="2000" b="1" dirty="0">
              <a:solidFill>
                <a:srgbClr val="FF0000"/>
              </a:solidFill>
            </a:endParaRPr>
          </a:p>
        </p:txBody>
      </p:sp>
    </p:spTree>
    <p:extLst>
      <p:ext uri="{BB962C8B-B14F-4D97-AF65-F5344CB8AC3E}">
        <p14:creationId xmlns:p14="http://schemas.microsoft.com/office/powerpoint/2010/main" val="3122291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652463" y="0"/>
            <a:ext cx="7772400" cy="1143000"/>
          </a:xfrm>
        </p:spPr>
        <p:txBody>
          <a:bodyPr/>
          <a:lstStyle/>
          <a:p>
            <a:pPr eaLnBrk="1" hangingPunct="1"/>
            <a:r>
              <a:rPr lang="en-GB">
                <a:effectLst>
                  <a:outerShdw blurRad="38100" dist="38100" dir="2700000" algn="tl">
                    <a:srgbClr val="DDDDDD"/>
                  </a:outerShdw>
                </a:effectLst>
                <a:latin typeface="Arial" charset="0"/>
              </a:rPr>
              <a:t>The Process of Architectural Design</a:t>
            </a:r>
            <a:r>
              <a:rPr lang="en-US">
                <a:effectLst>
                  <a:outerShdw blurRad="38100" dist="38100" dir="2700000" algn="tl">
                    <a:srgbClr val="DDDDDD"/>
                  </a:outerShdw>
                </a:effectLst>
                <a:latin typeface="Arial" charset="0"/>
              </a:rPr>
              <a:t> </a:t>
            </a:r>
          </a:p>
        </p:txBody>
      </p:sp>
      <p:sp>
        <p:nvSpPr>
          <p:cNvPr id="115714" name="Rectangle 3"/>
          <p:cNvSpPr>
            <a:spLocks noGrp="1" noChangeArrowheads="1"/>
          </p:cNvSpPr>
          <p:nvPr>
            <p:ph idx="1"/>
          </p:nvPr>
        </p:nvSpPr>
        <p:spPr>
          <a:xfrm>
            <a:off x="668338" y="1236663"/>
            <a:ext cx="7772400" cy="4114800"/>
          </a:xfrm>
        </p:spPr>
        <p:txBody>
          <a:bodyPr/>
          <a:lstStyle/>
          <a:p>
            <a:pPr marL="0" indent="355600" eaLnBrk="1" hangingPunct="1"/>
            <a:r>
              <a:rPr lang="en-GB" dirty="0">
                <a:latin typeface="Arial" charset="0"/>
              </a:rPr>
              <a:t>Definition: </a:t>
            </a:r>
          </a:p>
          <a:p>
            <a:pPr lvl="1" eaLnBrk="1" hangingPunct="1"/>
            <a:r>
              <a:rPr lang="en-GB" i="1" dirty="0">
                <a:latin typeface="Arial" charset="0"/>
              </a:rPr>
              <a:t>Defining the software architecture or design </a:t>
            </a:r>
            <a:r>
              <a:rPr lang="en-GB" dirty="0">
                <a:latin typeface="Arial" charset="0"/>
              </a:rPr>
              <a:t>is a problem-solving process whose objective is to find and describe a way:</a:t>
            </a:r>
          </a:p>
          <a:p>
            <a:pPr lvl="2" eaLnBrk="1" hangingPunct="1"/>
            <a:r>
              <a:rPr lang="en-GB" dirty="0">
                <a:latin typeface="Arial" charset="0"/>
              </a:rPr>
              <a:t>To implement the system </a:t>
            </a:r>
            <a:r>
              <a:rPr lang="en-GB" i="1" dirty="0">
                <a:latin typeface="Arial" charset="0"/>
              </a:rPr>
              <a:t>functional requirements</a:t>
            </a:r>
            <a:r>
              <a:rPr lang="en-GB" dirty="0">
                <a:latin typeface="Arial" charset="0"/>
              </a:rPr>
              <a:t>...</a:t>
            </a:r>
          </a:p>
          <a:p>
            <a:pPr lvl="2" eaLnBrk="1" hangingPunct="1"/>
            <a:r>
              <a:rPr lang="en-GB" b="1" i="1" dirty="0">
                <a:latin typeface="Arial" charset="0"/>
              </a:rPr>
              <a:t>While</a:t>
            </a:r>
            <a:r>
              <a:rPr lang="en-GB" dirty="0">
                <a:latin typeface="Arial" charset="0"/>
              </a:rPr>
              <a:t> respecting the constraints imposed by the </a:t>
            </a:r>
            <a:r>
              <a:rPr lang="en-GB" i="1" dirty="0">
                <a:latin typeface="Arial" charset="0"/>
              </a:rPr>
              <a:t>quality, platform and process requirements...</a:t>
            </a:r>
            <a:endParaRPr lang="en-GB" dirty="0">
              <a:latin typeface="Arial" charset="0"/>
            </a:endParaRPr>
          </a:p>
          <a:p>
            <a:pPr lvl="3" eaLnBrk="1" hangingPunct="1"/>
            <a:r>
              <a:rPr lang="en-GB" dirty="0">
                <a:latin typeface="Arial" charset="0"/>
              </a:rPr>
              <a:t>including the </a:t>
            </a:r>
            <a:r>
              <a:rPr lang="en-GB" dirty="0" smtClean="0">
                <a:latin typeface="Arial" charset="0"/>
              </a:rPr>
              <a:t>budget, organization, etc.</a:t>
            </a:r>
            <a:endParaRPr lang="en-GB" dirty="0">
              <a:latin typeface="Arial" charset="0"/>
            </a:endParaRPr>
          </a:p>
          <a:p>
            <a:pPr lvl="2" eaLnBrk="1" hangingPunct="1"/>
            <a:r>
              <a:rPr lang="en-GB" b="1" i="1" dirty="0">
                <a:latin typeface="Arial" charset="0"/>
              </a:rPr>
              <a:t>And</a:t>
            </a:r>
            <a:r>
              <a:rPr lang="en-GB" dirty="0">
                <a:latin typeface="Arial" charset="0"/>
              </a:rPr>
              <a:t> </a:t>
            </a:r>
            <a:r>
              <a:rPr lang="en-GB" b="1" i="1" dirty="0">
                <a:latin typeface="Arial" charset="0"/>
              </a:rPr>
              <a:t>while</a:t>
            </a:r>
            <a:r>
              <a:rPr lang="en-GB" dirty="0">
                <a:latin typeface="Arial" charset="0"/>
              </a:rPr>
              <a:t> adhering to general principles of </a:t>
            </a:r>
            <a:r>
              <a:rPr lang="en-GB" i="1" dirty="0">
                <a:latin typeface="Arial" charset="0"/>
              </a:rPr>
              <a:t>good quality</a:t>
            </a:r>
            <a:r>
              <a:rPr lang="en-US" dirty="0">
                <a:latin typeface="Arial" charset="0"/>
              </a:rPr>
              <a:t> </a:t>
            </a:r>
          </a:p>
        </p:txBody>
      </p:sp>
      <p:sp>
        <p:nvSpPr>
          <p:cNvPr id="4" name="Date Placeholder 3"/>
          <p:cNvSpPr>
            <a:spLocks noGrp="1"/>
          </p:cNvSpPr>
          <p:nvPr>
            <p:ph type="dt" sz="quarter" idx="10"/>
          </p:nvPr>
        </p:nvSpPr>
        <p:spPr>
          <a:xfrm>
            <a:off x="185738" y="6248400"/>
            <a:ext cx="2405062"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D49123C4-8564-494D-9A60-B5EA0C41EDFD}" type="slidenum">
              <a:rPr lang="en-US" sz="1200">
                <a:solidFill>
                  <a:srgbClr val="003366"/>
                </a:solidFill>
                <a:latin typeface="Trebuchet MS" charset="0"/>
              </a:rPr>
              <a:pPr/>
              <a:t>49</a:t>
            </a:fld>
            <a:endParaRPr lang="en-US" sz="1200">
              <a:solidFill>
                <a:srgbClr val="003366"/>
              </a:solidFill>
              <a:latin typeface="Trebuchet MS" charset="0"/>
            </a:endParaRPr>
          </a:p>
        </p:txBody>
      </p:sp>
    </p:spTree>
    <p:extLst>
      <p:ext uri="{BB962C8B-B14F-4D97-AF65-F5344CB8AC3E}">
        <p14:creationId xmlns:p14="http://schemas.microsoft.com/office/powerpoint/2010/main" val="28951444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Course Overview Cont’d</a:t>
            </a:r>
            <a:endParaRPr lang="en-CA" dirty="0"/>
          </a:p>
        </p:txBody>
      </p:sp>
      <p:sp>
        <p:nvSpPr>
          <p:cNvPr id="3" name="Content Placeholder 2"/>
          <p:cNvSpPr>
            <a:spLocks noGrp="1"/>
          </p:cNvSpPr>
          <p:nvPr>
            <p:ph idx="1"/>
          </p:nvPr>
        </p:nvSpPr>
        <p:spPr>
          <a:xfrm>
            <a:off x="414678" y="712687"/>
            <a:ext cx="7991686" cy="5520091"/>
          </a:xfrm>
        </p:spPr>
        <p:txBody>
          <a:bodyPr/>
          <a:lstStyle/>
          <a:p>
            <a:pPr marL="0" indent="0">
              <a:buNone/>
            </a:pPr>
            <a:endParaRPr lang="en-US" sz="2000" i="1" dirty="0" smtClean="0"/>
          </a:p>
          <a:p>
            <a:r>
              <a:rPr lang="it-IT" sz="2000" u="sng" dirty="0"/>
              <a:t>CFU </a:t>
            </a:r>
            <a:r>
              <a:rPr lang="it-IT" sz="2000" u="sng" dirty="0" smtClean="0"/>
              <a:t>4</a:t>
            </a:r>
            <a:endParaRPr lang="en-US" sz="2000" u="sng" dirty="0" smtClean="0"/>
          </a:p>
          <a:p>
            <a:pPr marL="0" indent="0">
              <a:buNone/>
            </a:pPr>
            <a:r>
              <a:rPr lang="en-US" sz="2000" b="1" dirty="0" smtClean="0"/>
              <a:t>Architecture trade-off analysis: </a:t>
            </a:r>
            <a:r>
              <a:rPr lang="en-US" sz="2000" i="1" dirty="0" smtClean="0"/>
              <a:t>consideration of architectural decisions. Description of architectural decisions. Communication and Documentation of Architectural Decisions.</a:t>
            </a:r>
          </a:p>
          <a:p>
            <a:pPr marL="0" indent="0">
              <a:buNone/>
            </a:pPr>
            <a:endParaRPr lang="en-US" sz="2000" i="1" dirty="0"/>
          </a:p>
          <a:p>
            <a:r>
              <a:rPr lang="it-IT" sz="2000" u="sng" dirty="0" smtClean="0"/>
              <a:t>CFU 5</a:t>
            </a:r>
            <a:endParaRPr lang="en-US" sz="2000" u="sng" dirty="0" smtClean="0"/>
          </a:p>
          <a:p>
            <a:pPr marL="0" indent="0">
              <a:buNone/>
            </a:pPr>
            <a:r>
              <a:rPr lang="en-US" sz="2000" b="1" dirty="0" smtClean="0"/>
              <a:t>Design </a:t>
            </a:r>
            <a:r>
              <a:rPr lang="en-US" sz="2000" b="1" dirty="0"/>
              <a:t>of private-by-design systems: </a:t>
            </a:r>
            <a:r>
              <a:rPr lang="en-US" sz="2000" i="1" dirty="0"/>
              <a:t>Overview of </a:t>
            </a:r>
            <a:r>
              <a:rPr lang="en-US" sz="2000" i="1" dirty="0" err="1"/>
              <a:t>NoSQL</a:t>
            </a:r>
            <a:r>
              <a:rPr lang="en-US" sz="2000" i="1" dirty="0"/>
              <a:t> and Data-Intensive middleware, privacy-by-design techniques and framework document EU ENISA Privacy and Data Protection by Design</a:t>
            </a:r>
            <a:r>
              <a:rPr lang="en-US" sz="2000" i="1" dirty="0" smtClean="0"/>
              <a:t>.</a:t>
            </a:r>
          </a:p>
          <a:p>
            <a:pPr marL="0" indent="0">
              <a:buNone/>
            </a:pPr>
            <a:endParaRPr lang="en-US" sz="2000" i="1" dirty="0"/>
          </a:p>
          <a:p>
            <a:r>
              <a:rPr lang="it-IT" sz="2000" u="sng" dirty="0"/>
              <a:t>CFU 6</a:t>
            </a:r>
            <a:endParaRPr lang="en-US" sz="2000" u="sng" dirty="0"/>
          </a:p>
          <a:p>
            <a:pPr marL="0" indent="0">
              <a:buNone/>
            </a:pPr>
            <a:r>
              <a:rPr lang="en-US" sz="2000" b="1" dirty="0"/>
              <a:t>Continuous enhancement of software architectures:</a:t>
            </a:r>
            <a:r>
              <a:rPr lang="en-US" sz="2000" i="1" dirty="0"/>
              <a:t> DevOps Principles and Continuous Architecting. Design principles shift-left and deploy-first.</a:t>
            </a:r>
          </a:p>
          <a:p>
            <a:endParaRPr lang="en-CA" sz="20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5</a:t>
            </a:fld>
            <a:endParaRPr lang="it-IT" altLang="en-US"/>
          </a:p>
        </p:txBody>
      </p:sp>
    </p:spTree>
    <p:extLst>
      <p:ext uri="{BB962C8B-B14F-4D97-AF65-F5344CB8AC3E}">
        <p14:creationId xmlns:p14="http://schemas.microsoft.com/office/powerpoint/2010/main" val="16916512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652463" y="152400"/>
            <a:ext cx="7772400" cy="1143000"/>
          </a:xfrm>
        </p:spPr>
        <p:txBody>
          <a:bodyPr/>
          <a:lstStyle/>
          <a:p>
            <a:pPr eaLnBrk="1" hangingPunct="1"/>
            <a:r>
              <a:rPr lang="en-GB">
                <a:effectLst>
                  <a:outerShdw blurRad="38100" dist="38100" dir="2700000" algn="tl">
                    <a:srgbClr val="DDDDDD"/>
                  </a:outerShdw>
                </a:effectLst>
                <a:latin typeface="Arial" charset="0"/>
              </a:rPr>
              <a:t>Design as a series of decisions</a:t>
            </a:r>
            <a:r>
              <a:rPr lang="en-US">
                <a:effectLst>
                  <a:outerShdw blurRad="38100" dist="38100" dir="2700000" algn="tl">
                    <a:srgbClr val="DDDDDD"/>
                  </a:outerShdw>
                </a:effectLst>
                <a:latin typeface="Arial" charset="0"/>
              </a:rPr>
              <a:t> </a:t>
            </a:r>
          </a:p>
        </p:txBody>
      </p:sp>
      <p:sp>
        <p:nvSpPr>
          <p:cNvPr id="117762" name="Rectangle 3"/>
          <p:cNvSpPr>
            <a:spLocks noGrp="1" noChangeArrowheads="1"/>
          </p:cNvSpPr>
          <p:nvPr>
            <p:ph idx="1"/>
          </p:nvPr>
        </p:nvSpPr>
        <p:spPr>
          <a:xfrm>
            <a:off x="525463" y="1709738"/>
            <a:ext cx="8313737" cy="4114800"/>
          </a:xfrm>
        </p:spPr>
        <p:txBody>
          <a:bodyPr/>
          <a:lstStyle/>
          <a:p>
            <a:pPr marL="0" indent="355600" eaLnBrk="1" hangingPunct="1"/>
            <a:r>
              <a:rPr lang="en-GB" sz="2800">
                <a:latin typeface="Arial" charset="0"/>
              </a:rPr>
              <a:t>A designer is faced with a series of </a:t>
            </a:r>
            <a:r>
              <a:rPr lang="en-GB" sz="2800" i="1">
                <a:latin typeface="Arial" charset="0"/>
              </a:rPr>
              <a:t>design issues</a:t>
            </a:r>
            <a:r>
              <a:rPr lang="en-GB" sz="2800">
                <a:latin typeface="Arial" charset="0"/>
              </a:rPr>
              <a:t> </a:t>
            </a:r>
          </a:p>
          <a:p>
            <a:pPr lvl="1" eaLnBrk="1" hangingPunct="1"/>
            <a:r>
              <a:rPr lang="en-GB" sz="2400">
                <a:latin typeface="Arial" charset="0"/>
              </a:rPr>
              <a:t>These are sub-problems of the overall design problem. </a:t>
            </a:r>
          </a:p>
          <a:p>
            <a:pPr lvl="1" eaLnBrk="1" hangingPunct="1"/>
            <a:r>
              <a:rPr lang="en-GB" sz="2400">
                <a:latin typeface="Arial" charset="0"/>
              </a:rPr>
              <a:t>Each issue normally has several alternative solutions: </a:t>
            </a:r>
          </a:p>
          <a:p>
            <a:pPr lvl="2" eaLnBrk="1" hangingPunct="1"/>
            <a:r>
              <a:rPr lang="en-GB">
                <a:latin typeface="Arial" charset="0"/>
              </a:rPr>
              <a:t>Design </a:t>
            </a:r>
            <a:r>
              <a:rPr lang="en-GB" i="1">
                <a:latin typeface="Arial" charset="0"/>
              </a:rPr>
              <a:t>options</a:t>
            </a:r>
            <a:r>
              <a:rPr lang="en-GB">
                <a:latin typeface="Arial" charset="0"/>
              </a:rPr>
              <a:t>. </a:t>
            </a:r>
          </a:p>
          <a:p>
            <a:pPr lvl="1" eaLnBrk="1" hangingPunct="1"/>
            <a:r>
              <a:rPr lang="en-GB" sz="2400">
                <a:latin typeface="Arial" charset="0"/>
              </a:rPr>
              <a:t>The designer makes a </a:t>
            </a:r>
            <a:r>
              <a:rPr lang="en-GB" sz="2400" i="1">
                <a:latin typeface="Arial" charset="0"/>
              </a:rPr>
              <a:t>design decision</a:t>
            </a:r>
            <a:r>
              <a:rPr lang="en-GB" sz="2400">
                <a:latin typeface="Arial" charset="0"/>
              </a:rPr>
              <a:t> to resolve each issue. </a:t>
            </a:r>
          </a:p>
          <a:p>
            <a:pPr lvl="2" eaLnBrk="1" hangingPunct="1"/>
            <a:r>
              <a:rPr lang="en-GB">
                <a:latin typeface="Arial" charset="0"/>
              </a:rPr>
              <a:t>This process involves choosing the best option from among the alternatives. </a:t>
            </a:r>
          </a:p>
        </p:txBody>
      </p:sp>
      <p:sp>
        <p:nvSpPr>
          <p:cNvPr id="4" name="Date Placeholder 3"/>
          <p:cNvSpPr>
            <a:spLocks noGrp="1"/>
          </p:cNvSpPr>
          <p:nvPr>
            <p:ph type="dt" sz="quarter" idx="10"/>
          </p:nvPr>
        </p:nvSpPr>
        <p:spPr>
          <a:xfrm>
            <a:off x="169863" y="6248400"/>
            <a:ext cx="2420937" cy="457200"/>
          </a:xfrm>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9CEAB19D-72E4-CC4A-9E0C-B107DA0188D1}" type="slidenum">
              <a:rPr lang="en-US" sz="1200">
                <a:solidFill>
                  <a:srgbClr val="003366"/>
                </a:solidFill>
                <a:latin typeface="Trebuchet MS" charset="0"/>
              </a:rPr>
              <a:pPr/>
              <a:t>50</a:t>
            </a:fld>
            <a:endParaRPr lang="en-US" sz="1200">
              <a:solidFill>
                <a:srgbClr val="003366"/>
              </a:solidFill>
              <a:latin typeface="Trebuchet MS" charset="0"/>
            </a:endParaRPr>
          </a:p>
        </p:txBody>
      </p:sp>
    </p:spTree>
    <p:extLst>
      <p:ext uri="{BB962C8B-B14F-4D97-AF65-F5344CB8AC3E}">
        <p14:creationId xmlns:p14="http://schemas.microsoft.com/office/powerpoint/2010/main" val="92872483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GB">
                <a:effectLst>
                  <a:outerShdw blurRad="38100" dist="38100" dir="2700000" algn="tl">
                    <a:srgbClr val="DDDDDD"/>
                  </a:outerShdw>
                </a:effectLst>
                <a:latin typeface="Arial" charset="0"/>
              </a:rPr>
              <a:t>Making decisions</a:t>
            </a:r>
          </a:p>
        </p:txBody>
      </p:sp>
      <p:sp>
        <p:nvSpPr>
          <p:cNvPr id="119810" name="Rectangle 3"/>
          <p:cNvSpPr>
            <a:spLocks noGrp="1" noChangeArrowheads="1"/>
          </p:cNvSpPr>
          <p:nvPr>
            <p:ph idx="1"/>
          </p:nvPr>
        </p:nvSpPr>
        <p:spPr/>
        <p:txBody>
          <a:bodyPr/>
          <a:lstStyle/>
          <a:p>
            <a:r>
              <a:rPr lang="en-GB">
                <a:latin typeface="Arial" charset="0"/>
              </a:rPr>
              <a:t>To make each design decision, the software engineer uses:</a:t>
            </a:r>
          </a:p>
          <a:p>
            <a:pPr lvl="1"/>
            <a:r>
              <a:rPr lang="en-GB">
                <a:latin typeface="Arial" charset="0"/>
              </a:rPr>
              <a:t>Knowledge of</a:t>
            </a:r>
          </a:p>
          <a:p>
            <a:pPr lvl="2"/>
            <a:r>
              <a:rPr lang="en-GB">
                <a:latin typeface="Arial" charset="0"/>
              </a:rPr>
              <a:t>the requirements</a:t>
            </a:r>
            <a:r>
              <a:rPr lang="en-US">
                <a:latin typeface="Arial" charset="0"/>
              </a:rPr>
              <a:t> </a:t>
            </a:r>
          </a:p>
          <a:p>
            <a:pPr lvl="2"/>
            <a:r>
              <a:rPr lang="en-GB">
                <a:latin typeface="Arial" charset="0"/>
              </a:rPr>
              <a:t>the design as created so far</a:t>
            </a:r>
          </a:p>
          <a:p>
            <a:pPr lvl="2"/>
            <a:r>
              <a:rPr lang="en-GB">
                <a:latin typeface="Arial" charset="0"/>
              </a:rPr>
              <a:t>the technology available</a:t>
            </a:r>
            <a:r>
              <a:rPr lang="en-US">
                <a:latin typeface="Arial" charset="0"/>
              </a:rPr>
              <a:t> </a:t>
            </a:r>
          </a:p>
          <a:p>
            <a:pPr lvl="2"/>
            <a:r>
              <a:rPr lang="en-GB">
                <a:latin typeface="Arial" charset="0"/>
              </a:rPr>
              <a:t>software design principles and ‘best practices’</a:t>
            </a:r>
            <a:r>
              <a:rPr lang="en-US" altLang="ja-JP">
                <a:latin typeface="Arial" charset="0"/>
              </a:rPr>
              <a:t> </a:t>
            </a:r>
          </a:p>
          <a:p>
            <a:pPr lvl="2"/>
            <a:r>
              <a:rPr lang="en-GB">
                <a:latin typeface="Arial" charset="0"/>
              </a:rPr>
              <a:t>what has worked well in the past</a:t>
            </a:r>
            <a:r>
              <a:rPr lang="en-US">
                <a:latin typeface="Arial" charset="0"/>
              </a:rPr>
              <a:t> </a:t>
            </a:r>
          </a:p>
        </p:txBody>
      </p:sp>
      <p:sp>
        <p:nvSpPr>
          <p:cNvPr id="4" name="Date Placeholder 3"/>
          <p:cNvSpPr>
            <a:spLocks noGrp="1"/>
          </p:cNvSpPr>
          <p:nvPr>
            <p:ph type="dt" sz="quarter" idx="10"/>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E60EBC01-3340-CB4F-B05C-C1A85D37EE3A}" type="slidenum">
              <a:rPr lang="en-US" sz="1200">
                <a:solidFill>
                  <a:srgbClr val="003366"/>
                </a:solidFill>
                <a:latin typeface="Trebuchet MS" charset="0"/>
              </a:rPr>
              <a:pPr/>
              <a:t>51</a:t>
            </a:fld>
            <a:endParaRPr lang="en-US" sz="1200">
              <a:solidFill>
                <a:srgbClr val="003366"/>
              </a:solidFill>
              <a:latin typeface="Trebuchet MS" charset="0"/>
            </a:endParaRPr>
          </a:p>
        </p:txBody>
      </p:sp>
    </p:spTree>
    <p:extLst>
      <p:ext uri="{BB962C8B-B14F-4D97-AF65-F5344CB8AC3E}">
        <p14:creationId xmlns:p14="http://schemas.microsoft.com/office/powerpoint/2010/main" val="30212113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effectLst>
                  <a:outerShdw blurRad="38100" dist="38100" dir="2700000" algn="tl">
                    <a:srgbClr val="DDDDDD"/>
                  </a:outerShdw>
                </a:effectLst>
                <a:latin typeface="Arial" charset="0"/>
              </a:rPr>
              <a:t>Design space</a:t>
            </a:r>
          </a:p>
        </p:txBody>
      </p:sp>
      <p:sp>
        <p:nvSpPr>
          <p:cNvPr id="121858" name="Rectangle 3"/>
          <p:cNvSpPr>
            <a:spLocks noGrp="1" noChangeArrowheads="1"/>
          </p:cNvSpPr>
          <p:nvPr>
            <p:ph type="body" sz="half" idx="1"/>
          </p:nvPr>
        </p:nvSpPr>
        <p:spPr>
          <a:xfrm>
            <a:off x="660400" y="1371600"/>
            <a:ext cx="7670800" cy="4800600"/>
          </a:xfrm>
        </p:spPr>
        <p:txBody>
          <a:bodyPr/>
          <a:lstStyle/>
          <a:p>
            <a:r>
              <a:rPr lang="en-GB">
                <a:latin typeface="Arial" charset="0"/>
              </a:rPr>
              <a:t>The space of possible designs that could be achieved by choosing different sets of alternatives is often called the design space</a:t>
            </a:r>
            <a:r>
              <a:rPr lang="en-US">
                <a:latin typeface="Arial" charset="0"/>
              </a:rPr>
              <a:t> </a:t>
            </a:r>
          </a:p>
          <a:p>
            <a:pPr lvl="1"/>
            <a:r>
              <a:rPr lang="en-US">
                <a:latin typeface="Arial" charset="0"/>
              </a:rPr>
              <a:t>For example:</a:t>
            </a:r>
          </a:p>
          <a:p>
            <a:endParaRPr lang="en-US">
              <a:latin typeface="Arial" charset="0"/>
            </a:endParaRPr>
          </a:p>
          <a:p>
            <a:endParaRPr lang="en-US">
              <a:latin typeface="Arial" charset="0"/>
            </a:endParaRPr>
          </a:p>
        </p:txBody>
      </p:sp>
      <p:sp>
        <p:nvSpPr>
          <p:cNvPr id="7" name="Slide Number Placeholder 6"/>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EB023E65-A8AE-F543-8E54-816CA9B24147}" type="slidenum">
              <a:rPr lang="en-US" sz="1200">
                <a:solidFill>
                  <a:srgbClr val="003366"/>
                </a:solidFill>
                <a:latin typeface="Trebuchet MS" charset="0"/>
              </a:rPr>
              <a:pPr/>
              <a:t>52</a:t>
            </a:fld>
            <a:endParaRPr lang="en-US" sz="1200">
              <a:solidFill>
                <a:srgbClr val="003366"/>
              </a:solidFill>
              <a:latin typeface="Trebuchet MS" charset="0"/>
            </a:endParaRPr>
          </a:p>
        </p:txBody>
      </p:sp>
      <p:pic>
        <p:nvPicPr>
          <p:cNvPr id="121860"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3217863"/>
            <a:ext cx="7010400" cy="2354262"/>
          </a:xfrm>
        </p:spPr>
      </p:pic>
    </p:spTree>
    <p:extLst>
      <p:ext uri="{BB962C8B-B14F-4D97-AF65-F5344CB8AC3E}">
        <p14:creationId xmlns:p14="http://schemas.microsoft.com/office/powerpoint/2010/main" val="24462056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GB">
                <a:effectLst>
                  <a:outerShdw blurRad="38100" dist="38100" dir="2700000" algn="tl">
                    <a:srgbClr val="DDDDDD"/>
                  </a:outerShdw>
                </a:effectLst>
                <a:latin typeface="Arial" charset="0"/>
              </a:rPr>
              <a:t>Top-down and bottom-up design</a:t>
            </a:r>
          </a:p>
        </p:txBody>
      </p:sp>
      <p:sp>
        <p:nvSpPr>
          <p:cNvPr id="123906" name="Rectangle 3"/>
          <p:cNvSpPr>
            <a:spLocks noGrp="1" noChangeArrowheads="1"/>
          </p:cNvSpPr>
          <p:nvPr>
            <p:ph idx="1"/>
          </p:nvPr>
        </p:nvSpPr>
        <p:spPr/>
        <p:txBody>
          <a:bodyPr/>
          <a:lstStyle/>
          <a:p>
            <a:r>
              <a:rPr lang="en-GB">
                <a:latin typeface="Arial" charset="0"/>
              </a:rPr>
              <a:t>Top-down design</a:t>
            </a:r>
          </a:p>
          <a:p>
            <a:pPr lvl="1"/>
            <a:r>
              <a:rPr lang="en-GB">
                <a:latin typeface="Arial" charset="0"/>
              </a:rPr>
              <a:t>First design the very high level structure of the system.</a:t>
            </a:r>
          </a:p>
          <a:p>
            <a:pPr lvl="1"/>
            <a:r>
              <a:rPr lang="en-GB">
                <a:latin typeface="Arial" charset="0"/>
              </a:rPr>
              <a:t>Then gradually work down to detailed decisions about low-level constructs.</a:t>
            </a:r>
          </a:p>
          <a:p>
            <a:pPr lvl="1"/>
            <a:r>
              <a:rPr lang="en-GB">
                <a:latin typeface="Arial" charset="0"/>
              </a:rPr>
              <a:t>Finally arrive at detailed decisions such as:</a:t>
            </a:r>
          </a:p>
          <a:p>
            <a:pPr lvl="2"/>
            <a:r>
              <a:rPr lang="en-GB">
                <a:latin typeface="Arial" charset="0"/>
              </a:rPr>
              <a:t>the format of particular data items;</a:t>
            </a:r>
          </a:p>
          <a:p>
            <a:pPr lvl="2"/>
            <a:r>
              <a:rPr lang="en-GB">
                <a:latin typeface="Arial" charset="0"/>
              </a:rPr>
              <a:t>the individual algorithms that will be used.</a:t>
            </a:r>
          </a:p>
        </p:txBody>
      </p:sp>
      <p:sp>
        <p:nvSpPr>
          <p:cNvPr id="4" name="Date Placeholder 3"/>
          <p:cNvSpPr>
            <a:spLocks noGrp="1"/>
          </p:cNvSpPr>
          <p:nvPr>
            <p:ph type="dt" sz="quarter" idx="10"/>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B2E44FD3-D4BF-6E44-B701-E6008C0F61AE}" type="slidenum">
              <a:rPr lang="en-US" sz="1200">
                <a:solidFill>
                  <a:srgbClr val="003366"/>
                </a:solidFill>
                <a:latin typeface="Trebuchet MS" charset="0"/>
              </a:rPr>
              <a:pPr/>
              <a:t>53</a:t>
            </a:fld>
            <a:endParaRPr lang="en-US" sz="1200">
              <a:solidFill>
                <a:srgbClr val="003366"/>
              </a:solidFill>
              <a:latin typeface="Trebuchet MS" charset="0"/>
            </a:endParaRPr>
          </a:p>
        </p:txBody>
      </p:sp>
    </p:spTree>
    <p:extLst>
      <p:ext uri="{BB962C8B-B14F-4D97-AF65-F5344CB8AC3E}">
        <p14:creationId xmlns:p14="http://schemas.microsoft.com/office/powerpoint/2010/main" val="172175799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GB">
                <a:effectLst>
                  <a:outerShdw blurRad="38100" dist="38100" dir="2700000" algn="tl">
                    <a:srgbClr val="DDDDDD"/>
                  </a:outerShdw>
                </a:effectLst>
                <a:latin typeface="Arial" charset="0"/>
              </a:rPr>
              <a:t>Top-down and bottom-up design</a:t>
            </a:r>
          </a:p>
        </p:txBody>
      </p:sp>
      <p:sp>
        <p:nvSpPr>
          <p:cNvPr id="125954" name="Rectangle 3"/>
          <p:cNvSpPr>
            <a:spLocks noGrp="1" noChangeArrowheads="1"/>
          </p:cNvSpPr>
          <p:nvPr>
            <p:ph idx="1"/>
          </p:nvPr>
        </p:nvSpPr>
        <p:spPr/>
        <p:txBody>
          <a:bodyPr/>
          <a:lstStyle/>
          <a:p>
            <a:r>
              <a:rPr lang="en-GB">
                <a:latin typeface="Arial" charset="0"/>
              </a:rPr>
              <a:t>Bottom-up design</a:t>
            </a:r>
          </a:p>
          <a:p>
            <a:pPr lvl="1"/>
            <a:r>
              <a:rPr lang="en-GB">
                <a:latin typeface="Arial" charset="0"/>
              </a:rPr>
              <a:t>Make decisions about reusable low-level utilities.</a:t>
            </a:r>
          </a:p>
          <a:p>
            <a:pPr lvl="1"/>
            <a:r>
              <a:rPr lang="en-GB">
                <a:latin typeface="Arial" charset="0"/>
              </a:rPr>
              <a:t>Then decide how these will be put together to create high-level constructs.</a:t>
            </a:r>
          </a:p>
          <a:p>
            <a:endParaRPr lang="en-GB">
              <a:latin typeface="Arial" charset="0"/>
            </a:endParaRPr>
          </a:p>
          <a:p>
            <a:r>
              <a:rPr lang="en-GB">
                <a:latin typeface="Arial" charset="0"/>
              </a:rPr>
              <a:t>A mix of top-down and bottom-up approaches are normally used: </a:t>
            </a:r>
          </a:p>
          <a:p>
            <a:pPr lvl="1"/>
            <a:r>
              <a:rPr lang="en-GB">
                <a:latin typeface="Arial" charset="0"/>
              </a:rPr>
              <a:t>Top-down design is almost always needed to give the system a good structure. </a:t>
            </a:r>
          </a:p>
          <a:p>
            <a:pPr lvl="1"/>
            <a:r>
              <a:rPr lang="en-GB">
                <a:latin typeface="Arial" charset="0"/>
              </a:rPr>
              <a:t>Bottom-up design is normally useful so that reusable components can be created.</a:t>
            </a:r>
          </a:p>
        </p:txBody>
      </p:sp>
      <p:sp>
        <p:nvSpPr>
          <p:cNvPr id="4" name="Date Placeholder 3"/>
          <p:cNvSpPr>
            <a:spLocks noGrp="1"/>
          </p:cNvSpPr>
          <p:nvPr>
            <p:ph type="dt" sz="quarter" idx="10"/>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020AABFE-F527-A349-8587-E409AD95CBC4}" type="slidenum">
              <a:rPr lang="en-US" sz="1200">
                <a:solidFill>
                  <a:srgbClr val="003366"/>
                </a:solidFill>
                <a:latin typeface="Trebuchet MS" charset="0"/>
              </a:rPr>
              <a:pPr/>
              <a:t>54</a:t>
            </a:fld>
            <a:endParaRPr lang="en-US" sz="1200">
              <a:solidFill>
                <a:srgbClr val="003366"/>
              </a:solidFill>
              <a:latin typeface="Trebuchet MS" charset="0"/>
            </a:endParaRPr>
          </a:p>
        </p:txBody>
      </p:sp>
    </p:spTree>
    <p:extLst>
      <p:ext uri="{BB962C8B-B14F-4D97-AF65-F5344CB8AC3E}">
        <p14:creationId xmlns:p14="http://schemas.microsoft.com/office/powerpoint/2010/main" val="288928789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GB">
                <a:effectLst>
                  <a:outerShdw blurRad="38100" dist="38100" dir="2700000" algn="tl">
                    <a:srgbClr val="DDDDDD"/>
                  </a:outerShdw>
                </a:effectLst>
                <a:latin typeface="Arial" charset="0"/>
              </a:rPr>
              <a:t>Examples bottom-up design</a:t>
            </a:r>
          </a:p>
        </p:txBody>
      </p:sp>
      <p:sp>
        <p:nvSpPr>
          <p:cNvPr id="128002" name="Rectangle 3"/>
          <p:cNvSpPr>
            <a:spLocks noGrp="1" noChangeArrowheads="1"/>
          </p:cNvSpPr>
          <p:nvPr>
            <p:ph idx="1"/>
          </p:nvPr>
        </p:nvSpPr>
        <p:spPr/>
        <p:txBody>
          <a:bodyPr/>
          <a:lstStyle/>
          <a:p>
            <a:r>
              <a:rPr lang="en-GB" dirty="0">
                <a:latin typeface="Arial" charset="0"/>
              </a:rPr>
              <a:t>The Numerical Algorithm Group (NAG) libraries contain a wide range of routines for solving problems in linear algebra, differential equations, ...</a:t>
            </a:r>
          </a:p>
          <a:p>
            <a:endParaRPr lang="en-GB" dirty="0">
              <a:latin typeface="Arial" charset="0"/>
            </a:endParaRPr>
          </a:p>
          <a:p>
            <a:r>
              <a:rPr lang="en-GB" dirty="0">
                <a:latin typeface="Arial" charset="0"/>
              </a:rPr>
              <a:t>The Unix shell provides a facility called a pipe, written “|”, whereby </a:t>
            </a:r>
          </a:p>
          <a:p>
            <a:pPr lvl="1"/>
            <a:r>
              <a:rPr lang="en-GB" dirty="0">
                <a:latin typeface="Arial" charset="0"/>
              </a:rPr>
              <a:t>the standard output of one program may be redirected to the standard input of another </a:t>
            </a:r>
          </a:p>
          <a:p>
            <a:pPr lvl="1"/>
            <a:r>
              <a:rPr lang="en-GB" dirty="0">
                <a:latin typeface="Arial" charset="0"/>
              </a:rPr>
              <a:t>this convention favours </a:t>
            </a:r>
            <a:r>
              <a:rPr lang="en-GB" dirty="0" err="1">
                <a:latin typeface="Arial" charset="0"/>
              </a:rPr>
              <a:t>composability</a:t>
            </a:r>
            <a:endParaRPr lang="en-GB" dirty="0">
              <a:latin typeface="Arial" charset="0"/>
            </a:endParaRPr>
          </a:p>
        </p:txBody>
      </p:sp>
    </p:spTree>
    <p:extLst>
      <p:ext uri="{BB962C8B-B14F-4D97-AF65-F5344CB8AC3E}">
        <p14:creationId xmlns:p14="http://schemas.microsoft.com/office/powerpoint/2010/main" val="1066467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119063"/>
            <a:ext cx="7772400" cy="1143000"/>
          </a:xfrm>
        </p:spPr>
        <p:txBody>
          <a:bodyPr/>
          <a:lstStyle/>
          <a:p>
            <a:pPr eaLnBrk="1" hangingPunct="1"/>
            <a:r>
              <a:rPr lang="en-GB">
                <a:effectLst>
                  <a:outerShdw blurRad="38100" dist="38100" dir="2700000" algn="tl">
                    <a:srgbClr val="DDDDDD"/>
                  </a:outerShdw>
                </a:effectLst>
                <a:latin typeface="Arial" charset="0"/>
              </a:rPr>
              <a:t>Top-down vs. bottom-up</a:t>
            </a:r>
          </a:p>
        </p:txBody>
      </p:sp>
      <p:pic>
        <p:nvPicPr>
          <p:cNvPr id="12902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620838"/>
            <a:ext cx="3078162"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31210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3"/>
          <p:cNvSpPr txBox="1">
            <a:spLocks noChangeArrowheads="1"/>
          </p:cNvSpPr>
          <p:nvPr/>
        </p:nvSpPr>
        <p:spPr bwMode="auto">
          <a:xfrm>
            <a:off x="685800" y="3789363"/>
            <a:ext cx="37417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marL="342900" indent="-342900">
              <a:lnSpc>
                <a:spcPct val="80000"/>
              </a:lnSpc>
              <a:spcBef>
                <a:spcPct val="20000"/>
              </a:spcBef>
              <a:buFontTx/>
              <a:buChar char="•"/>
            </a:pPr>
            <a:r>
              <a:rPr lang="en-GB" sz="2500">
                <a:solidFill>
                  <a:schemeClr val="tx1"/>
                </a:solidFill>
              </a:rPr>
              <a:t>A very nice end result!</a:t>
            </a:r>
          </a:p>
          <a:p>
            <a:pPr marL="342900" indent="-342900">
              <a:lnSpc>
                <a:spcPct val="80000"/>
              </a:lnSpc>
              <a:spcBef>
                <a:spcPct val="20000"/>
              </a:spcBef>
              <a:buFontTx/>
              <a:buChar char="•"/>
            </a:pPr>
            <a:r>
              <a:rPr lang="en-GB" sz="2500">
                <a:solidFill>
                  <a:schemeClr val="tx1"/>
                </a:solidFill>
              </a:rPr>
              <a:t>It will take time to get it right…</a:t>
            </a:r>
          </a:p>
          <a:p>
            <a:pPr marL="342900" indent="-342900">
              <a:lnSpc>
                <a:spcPct val="80000"/>
              </a:lnSpc>
              <a:spcBef>
                <a:spcPct val="20000"/>
              </a:spcBef>
              <a:buFontTx/>
              <a:buChar char="•"/>
            </a:pPr>
            <a:r>
              <a:rPr lang="en-GB" sz="2500">
                <a:solidFill>
                  <a:schemeClr val="tx1"/>
                </a:solidFill>
              </a:rPr>
              <a:t>Individual components harder to re-use</a:t>
            </a:r>
          </a:p>
        </p:txBody>
      </p:sp>
      <p:sp>
        <p:nvSpPr>
          <p:cNvPr id="129029" name="Rectangle 3"/>
          <p:cNvSpPr txBox="1">
            <a:spLocks noChangeArrowheads="1"/>
          </p:cNvSpPr>
          <p:nvPr/>
        </p:nvSpPr>
        <p:spPr bwMode="auto">
          <a:xfrm>
            <a:off x="4932363" y="3789363"/>
            <a:ext cx="37417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marL="342900" indent="-342900">
              <a:lnSpc>
                <a:spcPct val="80000"/>
              </a:lnSpc>
              <a:spcBef>
                <a:spcPct val="20000"/>
              </a:spcBef>
              <a:buFontTx/>
              <a:buChar char="•"/>
            </a:pPr>
            <a:r>
              <a:rPr lang="en-GB" sz="2500">
                <a:solidFill>
                  <a:schemeClr val="tx1"/>
                </a:solidFill>
              </a:rPr>
              <a:t>A bit rough end result</a:t>
            </a:r>
          </a:p>
          <a:p>
            <a:pPr marL="342900" indent="-342900">
              <a:lnSpc>
                <a:spcPct val="80000"/>
              </a:lnSpc>
              <a:spcBef>
                <a:spcPct val="20000"/>
              </a:spcBef>
              <a:buFontTx/>
              <a:buChar char="•"/>
            </a:pPr>
            <a:r>
              <a:rPr lang="en-GB" sz="2500">
                <a:solidFill>
                  <a:schemeClr val="tx1"/>
                </a:solidFill>
              </a:rPr>
              <a:t>It will be quicker to get to…</a:t>
            </a:r>
          </a:p>
          <a:p>
            <a:pPr marL="342900" indent="-342900">
              <a:lnSpc>
                <a:spcPct val="80000"/>
              </a:lnSpc>
              <a:spcBef>
                <a:spcPct val="20000"/>
              </a:spcBef>
              <a:buFontTx/>
              <a:buChar char="•"/>
            </a:pPr>
            <a:r>
              <a:rPr lang="en-GB" sz="2500">
                <a:solidFill>
                  <a:schemeClr val="tx1"/>
                </a:solidFill>
              </a:rPr>
              <a:t>Individual components easier to re-use</a:t>
            </a:r>
          </a:p>
        </p:txBody>
      </p:sp>
      <p:sp>
        <p:nvSpPr>
          <p:cNvPr id="129030" name="TextBox 5"/>
          <p:cNvSpPr txBox="1">
            <a:spLocks noChangeArrowheads="1"/>
          </p:cNvSpPr>
          <p:nvPr/>
        </p:nvSpPr>
        <p:spPr bwMode="auto">
          <a:xfrm>
            <a:off x="971550" y="1125538"/>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a:r>
              <a:rPr lang="en-US" b="1">
                <a:solidFill>
                  <a:schemeClr val="tx1"/>
                </a:solidFill>
                <a:latin typeface="Times" charset="0"/>
              </a:rPr>
              <a:t>A top-down design</a:t>
            </a:r>
          </a:p>
        </p:txBody>
      </p:sp>
      <p:sp>
        <p:nvSpPr>
          <p:cNvPr id="129031" name="TextBox 10"/>
          <p:cNvSpPr txBox="1">
            <a:spLocks noChangeArrowheads="1"/>
          </p:cNvSpPr>
          <p:nvPr/>
        </p:nvSpPr>
        <p:spPr bwMode="auto">
          <a:xfrm>
            <a:off x="5219700" y="1125538"/>
            <a:ext cx="3097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a:r>
              <a:rPr lang="en-US" b="1">
                <a:solidFill>
                  <a:schemeClr val="tx1"/>
                </a:solidFill>
                <a:latin typeface="Times" charset="0"/>
              </a:rPr>
              <a:t>A bottom-up design</a:t>
            </a:r>
          </a:p>
        </p:txBody>
      </p:sp>
      <p:sp>
        <p:nvSpPr>
          <p:cNvPr id="129032" name="TextBox 11"/>
          <p:cNvSpPr txBox="1">
            <a:spLocks noChangeArrowheads="1"/>
          </p:cNvSpPr>
          <p:nvPr/>
        </p:nvSpPr>
        <p:spPr bwMode="auto">
          <a:xfrm>
            <a:off x="0" y="5707063"/>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pPr algn="ctr"/>
            <a:r>
              <a:rPr lang="en-US" sz="2800">
                <a:solidFill>
                  <a:schemeClr val="tx1"/>
                </a:solidFill>
                <a:latin typeface="Times" charset="0"/>
              </a:rPr>
              <a:t>You are to find the right trade-off!</a:t>
            </a:r>
          </a:p>
        </p:txBody>
      </p:sp>
    </p:spTree>
    <p:extLst>
      <p:ext uri="{BB962C8B-B14F-4D97-AF65-F5344CB8AC3E}">
        <p14:creationId xmlns:p14="http://schemas.microsoft.com/office/powerpoint/2010/main" val="1900308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p:bldP spid="1290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GB">
                <a:effectLst>
                  <a:outerShdw blurRad="38100" dist="38100" dir="2700000" algn="tl">
                    <a:srgbClr val="DDDDDD"/>
                  </a:outerShdw>
                </a:effectLst>
                <a:latin typeface="Arial" charset="0"/>
              </a:rPr>
              <a:t>Different aspects of design</a:t>
            </a:r>
            <a:r>
              <a:rPr lang="en-US">
                <a:effectLst>
                  <a:outerShdw blurRad="38100" dist="38100" dir="2700000" algn="tl">
                    <a:srgbClr val="DDDDDD"/>
                  </a:outerShdw>
                </a:effectLst>
                <a:latin typeface="Arial" charset="0"/>
              </a:rPr>
              <a:t> </a:t>
            </a:r>
          </a:p>
        </p:txBody>
      </p:sp>
      <p:sp>
        <p:nvSpPr>
          <p:cNvPr id="130050" name="Rectangle 3"/>
          <p:cNvSpPr>
            <a:spLocks noGrp="1" noChangeArrowheads="1"/>
          </p:cNvSpPr>
          <p:nvPr>
            <p:ph idx="1"/>
          </p:nvPr>
        </p:nvSpPr>
        <p:spPr/>
        <p:txBody>
          <a:bodyPr/>
          <a:lstStyle/>
          <a:p>
            <a:pPr lvl="1"/>
            <a:r>
              <a:rPr lang="en-GB">
                <a:latin typeface="Arial" charset="0"/>
              </a:rPr>
              <a:t>Architecture design: </a:t>
            </a:r>
          </a:p>
          <a:p>
            <a:pPr lvl="2"/>
            <a:r>
              <a:rPr lang="en-GB">
                <a:latin typeface="Arial" charset="0"/>
              </a:rPr>
              <a:t>The division into subsystems and components,</a:t>
            </a:r>
          </a:p>
          <a:p>
            <a:pPr lvl="3"/>
            <a:r>
              <a:rPr lang="en-GB">
                <a:latin typeface="Arial" charset="0"/>
              </a:rPr>
              <a:t>How these will be connected.</a:t>
            </a:r>
          </a:p>
          <a:p>
            <a:pPr lvl="3"/>
            <a:r>
              <a:rPr lang="en-GB">
                <a:latin typeface="Arial" charset="0"/>
              </a:rPr>
              <a:t>How they will interact.</a:t>
            </a:r>
          </a:p>
          <a:p>
            <a:pPr lvl="3"/>
            <a:r>
              <a:rPr lang="en-GB">
                <a:latin typeface="Arial" charset="0"/>
              </a:rPr>
              <a:t>Their interfaces. </a:t>
            </a:r>
          </a:p>
          <a:p>
            <a:pPr lvl="1"/>
            <a:r>
              <a:rPr lang="en-GB">
                <a:latin typeface="Arial" charset="0"/>
              </a:rPr>
              <a:t>Class design: </a:t>
            </a:r>
          </a:p>
          <a:p>
            <a:pPr lvl="2"/>
            <a:r>
              <a:rPr lang="en-GB">
                <a:latin typeface="Arial" charset="0"/>
              </a:rPr>
              <a:t>The various features of classes.</a:t>
            </a:r>
            <a:endParaRPr lang="en-US">
              <a:latin typeface="Arial" charset="0"/>
            </a:endParaRPr>
          </a:p>
          <a:p>
            <a:pPr lvl="1"/>
            <a:r>
              <a:rPr lang="en-GB">
                <a:latin typeface="Arial" charset="0"/>
              </a:rPr>
              <a:t>User interface design</a:t>
            </a:r>
            <a:r>
              <a:rPr lang="en-US">
                <a:latin typeface="Arial" charset="0"/>
              </a:rPr>
              <a:t> </a:t>
            </a:r>
          </a:p>
          <a:p>
            <a:pPr lvl="1"/>
            <a:r>
              <a:rPr lang="en-GB">
                <a:latin typeface="Arial" charset="0"/>
              </a:rPr>
              <a:t>Algorithm design: </a:t>
            </a:r>
          </a:p>
          <a:p>
            <a:pPr lvl="2"/>
            <a:r>
              <a:rPr lang="en-GB">
                <a:latin typeface="Arial" charset="0"/>
              </a:rPr>
              <a:t>The design of computational mechanisms</a:t>
            </a:r>
            <a:r>
              <a:rPr lang="en-US">
                <a:latin typeface="Arial" charset="0"/>
              </a:rPr>
              <a:t>.</a:t>
            </a:r>
          </a:p>
          <a:p>
            <a:pPr lvl="1"/>
            <a:r>
              <a:rPr lang="en-GB">
                <a:latin typeface="Arial" charset="0"/>
              </a:rPr>
              <a:t>Protocol design: </a:t>
            </a:r>
          </a:p>
          <a:p>
            <a:pPr lvl="2"/>
            <a:r>
              <a:rPr lang="en-GB">
                <a:latin typeface="Arial" charset="0"/>
              </a:rPr>
              <a:t>The design of communications protocol.</a:t>
            </a:r>
            <a:endParaRPr lang="en-US">
              <a:latin typeface="Arial" charset="0"/>
            </a:endParaRPr>
          </a:p>
          <a:p>
            <a:pPr lvl="1"/>
            <a:endParaRPr lang="en-US">
              <a:latin typeface="Arial" charset="0"/>
            </a:endParaRPr>
          </a:p>
        </p:txBody>
      </p:sp>
      <p:sp>
        <p:nvSpPr>
          <p:cNvPr id="4" name="Date Placeholder 3"/>
          <p:cNvSpPr>
            <a:spLocks noGrp="1"/>
          </p:cNvSpPr>
          <p:nvPr>
            <p:ph type="dt" sz="quarter" idx="10"/>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1117E92A-B16D-A247-B515-2AB5108D0C1A}" type="slidenum">
              <a:rPr lang="en-US" sz="1200">
                <a:solidFill>
                  <a:srgbClr val="003366"/>
                </a:solidFill>
                <a:latin typeface="Trebuchet MS" charset="0"/>
              </a:rPr>
              <a:pPr/>
              <a:t>57</a:t>
            </a:fld>
            <a:endParaRPr lang="en-US" sz="1200">
              <a:solidFill>
                <a:srgbClr val="003366"/>
              </a:solidFill>
              <a:latin typeface="Trebuchet MS" charset="0"/>
            </a:endParaRPr>
          </a:p>
        </p:txBody>
      </p:sp>
    </p:spTree>
    <p:extLst>
      <p:ext uri="{BB962C8B-B14F-4D97-AF65-F5344CB8AC3E}">
        <p14:creationId xmlns:p14="http://schemas.microsoft.com/office/powerpoint/2010/main" val="35273252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GB" dirty="0" smtClean="0">
                <a:effectLst>
                  <a:outerShdw blurRad="38100" dist="38100" dir="2700000" algn="tl">
                    <a:srgbClr val="DDDDDD"/>
                  </a:outerShdw>
                </a:effectLst>
                <a:latin typeface="Arial" charset="0"/>
              </a:rPr>
              <a:t>Design Principles: </a:t>
            </a:r>
            <a:r>
              <a:rPr lang="it-IT" dirty="0" smtClean="0">
                <a:effectLst>
                  <a:outerShdw blurRad="38100" dist="38100" dir="2700000" algn="tl">
                    <a:srgbClr val="DDDDDD"/>
                  </a:outerShdw>
                </a:effectLst>
                <a:latin typeface="Arial" charset="0"/>
              </a:rPr>
              <a:t>The </a:t>
            </a:r>
            <a:r>
              <a:rPr lang="it-IT" dirty="0" err="1" smtClean="0">
                <a:effectLst>
                  <a:outerShdw blurRad="38100" dist="38100" dir="2700000" algn="tl">
                    <a:srgbClr val="DDDDDD"/>
                  </a:outerShdw>
                </a:effectLst>
                <a:latin typeface="Arial" charset="0"/>
              </a:rPr>
              <a:t>rules</a:t>
            </a:r>
            <a:r>
              <a:rPr lang="it-IT" dirty="0" smtClean="0">
                <a:effectLst>
                  <a:outerShdw blurRad="38100" dist="38100" dir="2700000" algn="tl">
                    <a:srgbClr val="DDDDDD"/>
                  </a:outerShdw>
                </a:effectLst>
                <a:latin typeface="Arial" charset="0"/>
              </a:rPr>
              <a:t> of the game</a:t>
            </a:r>
            <a:endParaRPr lang="en-US" dirty="0">
              <a:effectLst>
                <a:outerShdw blurRad="38100" dist="38100" dir="2700000" algn="tl">
                  <a:srgbClr val="DDDDDD"/>
                </a:outerShdw>
              </a:effectLst>
              <a:latin typeface="Arial" charset="0"/>
            </a:endParaRPr>
          </a:p>
        </p:txBody>
      </p:sp>
      <p:sp>
        <p:nvSpPr>
          <p:cNvPr id="132098" name="Rectangle 3"/>
          <p:cNvSpPr>
            <a:spLocks noGrp="1" noChangeArrowheads="1"/>
          </p:cNvSpPr>
          <p:nvPr>
            <p:ph idx="1"/>
          </p:nvPr>
        </p:nvSpPr>
        <p:spPr>
          <a:xfrm>
            <a:off x="322956" y="1341914"/>
            <a:ext cx="8458200" cy="4781550"/>
          </a:xfrm>
        </p:spPr>
        <p:txBody>
          <a:bodyPr/>
          <a:lstStyle/>
          <a:p>
            <a:r>
              <a:rPr lang="en-US" dirty="0" smtClean="0">
                <a:latin typeface="Arial" charset="0"/>
              </a:rPr>
              <a:t>Typical Design principles cover the overall </a:t>
            </a:r>
            <a:r>
              <a:rPr lang="en-US" dirty="0">
                <a:latin typeface="Arial" charset="0"/>
              </a:rPr>
              <a:t>goals of good design:</a:t>
            </a:r>
          </a:p>
          <a:p>
            <a:pPr lvl="1"/>
            <a:r>
              <a:rPr lang="en-GB" dirty="0">
                <a:latin typeface="Arial" charset="0"/>
              </a:rPr>
              <a:t>Increasing profit by reducing cost and increasing revenue</a:t>
            </a:r>
            <a:r>
              <a:rPr lang="en-US" dirty="0">
                <a:latin typeface="Arial" charset="0"/>
              </a:rPr>
              <a:t> </a:t>
            </a:r>
          </a:p>
          <a:p>
            <a:pPr lvl="1"/>
            <a:r>
              <a:rPr lang="en-GB" dirty="0">
                <a:latin typeface="Arial" charset="0"/>
              </a:rPr>
              <a:t>Ensuring that we actually conform with the requirements</a:t>
            </a:r>
            <a:r>
              <a:rPr lang="en-US" dirty="0">
                <a:latin typeface="Arial" charset="0"/>
              </a:rPr>
              <a:t> </a:t>
            </a:r>
          </a:p>
          <a:p>
            <a:pPr lvl="1"/>
            <a:r>
              <a:rPr lang="en-GB" dirty="0">
                <a:latin typeface="Arial" charset="0"/>
              </a:rPr>
              <a:t>Accelerating development</a:t>
            </a:r>
            <a:r>
              <a:rPr lang="en-US" dirty="0">
                <a:latin typeface="Arial" charset="0"/>
              </a:rPr>
              <a:t> </a:t>
            </a:r>
          </a:p>
          <a:p>
            <a:pPr lvl="1"/>
            <a:r>
              <a:rPr lang="en-GB" dirty="0">
                <a:latin typeface="Arial" charset="0"/>
              </a:rPr>
              <a:t>Increasing qualities such as</a:t>
            </a:r>
          </a:p>
          <a:p>
            <a:pPr lvl="2"/>
            <a:r>
              <a:rPr lang="en-GB" dirty="0">
                <a:latin typeface="Arial" charset="0"/>
              </a:rPr>
              <a:t>Usability</a:t>
            </a:r>
          </a:p>
          <a:p>
            <a:pPr lvl="2"/>
            <a:r>
              <a:rPr lang="en-GB" dirty="0">
                <a:latin typeface="Arial" charset="0"/>
              </a:rPr>
              <a:t>Efficiency</a:t>
            </a:r>
          </a:p>
          <a:p>
            <a:pPr lvl="2"/>
            <a:r>
              <a:rPr lang="en-GB" dirty="0">
                <a:latin typeface="Arial" charset="0"/>
              </a:rPr>
              <a:t>Reliability</a:t>
            </a:r>
          </a:p>
          <a:p>
            <a:pPr lvl="2"/>
            <a:r>
              <a:rPr lang="en-GB" dirty="0">
                <a:latin typeface="Arial" charset="0"/>
              </a:rPr>
              <a:t>Maintainability</a:t>
            </a:r>
          </a:p>
          <a:p>
            <a:pPr lvl="2"/>
            <a:r>
              <a:rPr lang="en-GB" dirty="0">
                <a:latin typeface="Arial" charset="0"/>
              </a:rPr>
              <a:t>Reusability</a:t>
            </a:r>
            <a:r>
              <a:rPr lang="en-US" dirty="0">
                <a:latin typeface="Arial" charset="0"/>
              </a:rPr>
              <a:t> </a:t>
            </a:r>
          </a:p>
        </p:txBody>
      </p:sp>
      <p:sp>
        <p:nvSpPr>
          <p:cNvPr id="4" name="Date Placeholder 3"/>
          <p:cNvSpPr>
            <a:spLocks noGrp="1"/>
          </p:cNvSpPr>
          <p:nvPr>
            <p:ph type="dt" sz="quarter" idx="10"/>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 Lethbridge/Laganière 2005</a:t>
            </a:r>
          </a:p>
        </p:txBody>
      </p:sp>
      <p:sp>
        <p:nvSpPr>
          <p:cNvPr id="5" name="Footer Placeholder 4"/>
          <p:cNvSpPr>
            <a:spLocks noGrp="1"/>
          </p:cNvSpPr>
          <p:nvPr>
            <p:ph type="ftr" sz="quarter" idx="11"/>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r>
              <a:rPr lang="en-US" sz="1200">
                <a:solidFill>
                  <a:srgbClr val="003366"/>
                </a:solidFill>
                <a:latin typeface="Trebuchet MS" charset="0"/>
              </a:rPr>
              <a:t>Chapter 9: Architecting and designing software</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2204AD48-9A01-6440-B481-F32B0F2C78BA}" type="slidenum">
              <a:rPr lang="en-US" sz="1200">
                <a:solidFill>
                  <a:srgbClr val="003366"/>
                </a:solidFill>
                <a:latin typeface="Trebuchet MS" charset="0"/>
              </a:rPr>
              <a:pPr/>
              <a:t>58</a:t>
            </a:fld>
            <a:endParaRPr lang="en-US" sz="1200">
              <a:solidFill>
                <a:srgbClr val="003366"/>
              </a:solidFill>
              <a:latin typeface="Trebuchet MS" charset="0"/>
            </a:endParaRPr>
          </a:p>
        </p:txBody>
      </p:sp>
    </p:spTree>
    <p:extLst>
      <p:ext uri="{BB962C8B-B14F-4D97-AF65-F5344CB8AC3E}">
        <p14:creationId xmlns:p14="http://schemas.microsoft.com/office/powerpoint/2010/main" val="204478648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Account</a:t>
            </a:r>
            <a:endParaRPr lang="en-US" dirty="0"/>
          </a:p>
        </p:txBody>
      </p:sp>
      <p:sp>
        <p:nvSpPr>
          <p:cNvPr id="3" name="Content Placeholder 2"/>
          <p:cNvSpPr>
            <a:spLocks noGrp="1"/>
          </p:cNvSpPr>
          <p:nvPr>
            <p:ph idx="1"/>
          </p:nvPr>
        </p:nvSpPr>
        <p:spPr>
          <a:xfrm>
            <a:off x="685800" y="1094557"/>
            <a:ext cx="7772400" cy="4781550"/>
          </a:xfrm>
        </p:spPr>
        <p:txBody>
          <a:bodyPr/>
          <a:lstStyle/>
          <a:p>
            <a:pPr marL="0" indent="0">
              <a:buNone/>
            </a:pPr>
            <a:r>
              <a:rPr lang="en-US" sz="1800" dirty="0" smtClean="0"/>
              <a:t>import </a:t>
            </a:r>
            <a:r>
              <a:rPr lang="en-US" sz="1800" dirty="0" err="1" smtClean="0"/>
              <a:t>java.rmi</a:t>
            </a:r>
            <a:r>
              <a:rPr lang="en-US" sz="1800" dirty="0" smtClean="0"/>
              <a:t>.*;</a:t>
            </a:r>
          </a:p>
          <a:p>
            <a:pPr marL="0" indent="0">
              <a:buNone/>
            </a:pPr>
            <a:r>
              <a:rPr lang="en-US" sz="1800" dirty="0" smtClean="0"/>
              <a:t>public interface Account extends Remote {  </a:t>
            </a:r>
          </a:p>
          <a:p>
            <a:pPr marL="0" indent="0">
              <a:buNone/>
            </a:pPr>
            <a:r>
              <a:rPr lang="en-US" sz="1800" dirty="0"/>
              <a:t>	</a:t>
            </a:r>
            <a:r>
              <a:rPr lang="en-US" sz="1800" dirty="0" smtClean="0"/>
              <a:t>public float balance() throws </a:t>
            </a:r>
            <a:r>
              <a:rPr lang="en-US" sz="1800" dirty="0" err="1" smtClean="0"/>
              <a:t>RemoteException</a:t>
            </a:r>
            <a:r>
              <a:rPr lang="en-US" sz="1800" dirty="0" smtClean="0"/>
              <a:t>;</a:t>
            </a:r>
          </a:p>
          <a:p>
            <a:pPr marL="0" indent="0">
              <a:buNone/>
            </a:pPr>
            <a:r>
              <a:rPr lang="en-US" sz="1800" dirty="0" smtClean="0"/>
              <a:t>}</a:t>
            </a:r>
          </a:p>
          <a:p>
            <a:pPr marL="0" indent="0">
              <a:buNone/>
            </a:pPr>
            <a:endParaRPr lang="en-US" sz="1800" dirty="0" smtClean="0"/>
          </a:p>
          <a:p>
            <a:pPr marL="0" indent="0">
              <a:buNone/>
            </a:pPr>
            <a:r>
              <a:rPr lang="en-US" sz="1800" dirty="0" smtClean="0"/>
              <a:t>import </a:t>
            </a:r>
            <a:r>
              <a:rPr lang="en-US" sz="1800" dirty="0" err="1" smtClean="0"/>
              <a:t>java.rmi</a:t>
            </a:r>
            <a:r>
              <a:rPr lang="en-US" sz="1800" dirty="0" smtClean="0"/>
              <a:t>.*;</a:t>
            </a:r>
          </a:p>
          <a:p>
            <a:pPr marL="0" indent="0">
              <a:buNone/>
            </a:pPr>
            <a:r>
              <a:rPr lang="en-US" sz="1800" dirty="0" smtClean="0"/>
              <a:t>import </a:t>
            </a:r>
            <a:r>
              <a:rPr lang="en-US" sz="1800" dirty="0" err="1" smtClean="0"/>
              <a:t>java.rmi.server.UnicastRemoteObject</a:t>
            </a:r>
            <a:r>
              <a:rPr lang="en-US" sz="1800" dirty="0" smtClean="0"/>
              <a:t>;</a:t>
            </a:r>
          </a:p>
          <a:p>
            <a:pPr marL="0" indent="0">
              <a:buNone/>
            </a:pPr>
            <a:r>
              <a:rPr lang="en-US" sz="1800" dirty="0" smtClean="0"/>
              <a:t>public class </a:t>
            </a:r>
            <a:r>
              <a:rPr lang="en-US" sz="1800" dirty="0" err="1" smtClean="0"/>
              <a:t>AccountImpl</a:t>
            </a:r>
            <a:r>
              <a:rPr lang="en-US" sz="1800" dirty="0" smtClean="0"/>
              <a:t> extends </a:t>
            </a:r>
            <a:r>
              <a:rPr lang="en-US" sz="1800" dirty="0" err="1" smtClean="0"/>
              <a:t>UnicastRemoteObject</a:t>
            </a:r>
            <a:r>
              <a:rPr lang="en-US" sz="1800" dirty="0" smtClean="0"/>
              <a:t> implements Account {  </a:t>
            </a:r>
          </a:p>
          <a:p>
            <a:pPr marL="0" indent="0">
              <a:buNone/>
            </a:pPr>
            <a:r>
              <a:rPr lang="en-US" sz="1800" dirty="0" smtClean="0"/>
              <a:t>	private float _balance;   </a:t>
            </a:r>
          </a:p>
          <a:p>
            <a:pPr marL="0" indent="0">
              <a:buNone/>
            </a:pPr>
            <a:r>
              <a:rPr lang="en-US" sz="1800" dirty="0" smtClean="0"/>
              <a:t>	public </a:t>
            </a:r>
            <a:r>
              <a:rPr lang="en-US" sz="1800" dirty="0" err="1" smtClean="0"/>
              <a:t>AccountImpl</a:t>
            </a:r>
            <a:r>
              <a:rPr lang="en-US" sz="1800" dirty="0" smtClean="0"/>
              <a:t>(float balance) throws </a:t>
            </a:r>
            <a:r>
              <a:rPr lang="en-US" sz="1800" dirty="0" err="1" smtClean="0"/>
              <a:t>RemoteException</a:t>
            </a:r>
            <a:r>
              <a:rPr lang="en-US" sz="1800" dirty="0" smtClean="0"/>
              <a:t> {    </a:t>
            </a:r>
          </a:p>
          <a:p>
            <a:pPr marL="0" indent="0">
              <a:buNone/>
            </a:pPr>
            <a:r>
              <a:rPr lang="en-US" sz="1800" dirty="0"/>
              <a:t>	</a:t>
            </a:r>
            <a:r>
              <a:rPr lang="en-US" sz="1800" dirty="0" smtClean="0"/>
              <a:t>	_balance = balance;  </a:t>
            </a:r>
          </a:p>
          <a:p>
            <a:pPr marL="0" indent="0">
              <a:buNone/>
            </a:pPr>
            <a:r>
              <a:rPr lang="en-US" sz="1800" dirty="0" smtClean="0"/>
              <a:t>	}  </a:t>
            </a:r>
          </a:p>
          <a:p>
            <a:pPr marL="0" indent="0">
              <a:buNone/>
            </a:pPr>
            <a:r>
              <a:rPr lang="en-US" sz="1800" dirty="0"/>
              <a:t>	</a:t>
            </a:r>
            <a:r>
              <a:rPr lang="en-US" sz="1800" dirty="0" smtClean="0"/>
              <a:t>public float balance() throws </a:t>
            </a:r>
            <a:r>
              <a:rPr lang="en-US" sz="1800" dirty="0" err="1" smtClean="0"/>
              <a:t>RemoteException</a:t>
            </a:r>
            <a:r>
              <a:rPr lang="en-US" sz="1800" dirty="0" smtClean="0"/>
              <a:t> {    </a:t>
            </a:r>
          </a:p>
          <a:p>
            <a:pPr marL="0" indent="0">
              <a:buNone/>
            </a:pPr>
            <a:r>
              <a:rPr lang="en-US" sz="1800" dirty="0"/>
              <a:t>	</a:t>
            </a:r>
            <a:r>
              <a:rPr lang="en-US" sz="1800" dirty="0" smtClean="0"/>
              <a:t>	return _balance;  </a:t>
            </a:r>
          </a:p>
          <a:p>
            <a:pPr marL="0" indent="0">
              <a:buNone/>
            </a:pPr>
            <a:r>
              <a:rPr lang="en-US" sz="1800" dirty="0"/>
              <a:t>	</a:t>
            </a:r>
            <a:r>
              <a:rPr lang="en-US" sz="1800" dirty="0" smtClean="0"/>
              <a:t>}</a:t>
            </a:r>
          </a:p>
          <a:p>
            <a:pPr marL="0" indent="0">
              <a:buNone/>
            </a:pP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59</a:t>
            </a:fld>
            <a:endParaRPr lang="it-IT" altLang="en-US"/>
          </a:p>
        </p:txBody>
      </p:sp>
    </p:spTree>
    <p:extLst>
      <p:ext uri="{BB962C8B-B14F-4D97-AF65-F5344CB8AC3E}">
        <p14:creationId xmlns:p14="http://schemas.microsoft.com/office/powerpoint/2010/main" val="1535535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General Course Structure</a:t>
            </a:r>
            <a:endParaRPr lang="en-CA" dirty="0"/>
          </a:p>
        </p:txBody>
      </p:sp>
      <p:sp>
        <p:nvSpPr>
          <p:cNvPr id="3" name="Content Placeholder 2"/>
          <p:cNvSpPr>
            <a:spLocks noGrp="1"/>
          </p:cNvSpPr>
          <p:nvPr>
            <p:ph idx="1"/>
          </p:nvPr>
        </p:nvSpPr>
        <p:spPr>
          <a:xfrm>
            <a:off x="659885" y="1147545"/>
            <a:ext cx="7772400" cy="4781550"/>
          </a:xfrm>
        </p:spPr>
        <p:txBody>
          <a:bodyPr/>
          <a:lstStyle/>
          <a:p>
            <a:r>
              <a:rPr lang="en-CA" sz="1600" i="1" dirty="0" smtClean="0"/>
              <a:t>Part 1: </a:t>
            </a:r>
            <a:r>
              <a:rPr lang="en-CA" sz="1600" b="1" dirty="0" smtClean="0"/>
              <a:t>Theory &amp; Practice Fundamentals</a:t>
            </a:r>
          </a:p>
          <a:p>
            <a:pPr lvl="1"/>
            <a:r>
              <a:rPr lang="en-CA" sz="1600" dirty="0" smtClean="0"/>
              <a:t>Design &amp; Software Architectures Principles</a:t>
            </a:r>
          </a:p>
          <a:p>
            <a:pPr lvl="1"/>
            <a:r>
              <a:rPr lang="en-CA" sz="1600" dirty="0" smtClean="0"/>
              <a:t>Architecture Decision-Making, Trade-Off Analysis</a:t>
            </a:r>
          </a:p>
          <a:p>
            <a:pPr lvl="1"/>
            <a:r>
              <a:rPr lang="en-CA" sz="1600" dirty="0" smtClean="0"/>
              <a:t>Architecture Description Fundamentals</a:t>
            </a:r>
          </a:p>
          <a:p>
            <a:pPr lvl="1"/>
            <a:r>
              <a:rPr lang="en-CA" sz="1600" dirty="0" smtClean="0"/>
              <a:t>Architectural Styles: Foundations &amp; Basics</a:t>
            </a:r>
          </a:p>
          <a:p>
            <a:pPr lvl="1"/>
            <a:endParaRPr lang="en-CA" sz="1600" dirty="0" smtClean="0"/>
          </a:p>
          <a:p>
            <a:r>
              <a:rPr lang="en-CA" sz="1600" i="1" dirty="0" smtClean="0"/>
              <a:t>Part 2: </a:t>
            </a:r>
            <a:r>
              <a:rPr lang="en-CA" sz="1600" b="1" dirty="0" smtClean="0"/>
              <a:t>Data-Intensive Architecture Fundamentals</a:t>
            </a:r>
          </a:p>
          <a:p>
            <a:pPr lvl="1"/>
            <a:r>
              <a:rPr lang="en-CA" sz="1600" dirty="0" smtClean="0"/>
              <a:t>Introduction to Cloud Computing and Styles</a:t>
            </a:r>
          </a:p>
          <a:p>
            <a:pPr lvl="1"/>
            <a:r>
              <a:rPr lang="en-CA" sz="1600" dirty="0" smtClean="0"/>
              <a:t>Cloud Orchestration and Infrastructure-as-Code</a:t>
            </a:r>
          </a:p>
          <a:p>
            <a:pPr lvl="1"/>
            <a:r>
              <a:rPr lang="en-CA" sz="1600" dirty="0" smtClean="0"/>
              <a:t>Data-Intensive Applications Foundations and Styles</a:t>
            </a:r>
          </a:p>
          <a:p>
            <a:pPr lvl="1"/>
            <a:r>
              <a:rPr lang="en-CA" sz="1600" dirty="0" smtClean="0"/>
              <a:t>Data-Intensive Middleware and </a:t>
            </a:r>
            <a:r>
              <a:rPr lang="en-CA" sz="1600" dirty="0" err="1" smtClean="0"/>
              <a:t>NoSQL</a:t>
            </a:r>
            <a:endParaRPr lang="en-CA" sz="1600" dirty="0" smtClean="0"/>
          </a:p>
          <a:p>
            <a:pPr lvl="1"/>
            <a:endParaRPr lang="en-CA" sz="1600" dirty="0" smtClean="0"/>
          </a:p>
          <a:p>
            <a:r>
              <a:rPr lang="en-CA" sz="1600" i="1" dirty="0" smtClean="0"/>
              <a:t>Part 3</a:t>
            </a:r>
            <a:r>
              <a:rPr lang="en-CA" sz="1600" dirty="0" smtClean="0"/>
              <a:t>: </a:t>
            </a:r>
            <a:r>
              <a:rPr lang="en-CA" sz="1600" b="1" dirty="0" smtClean="0"/>
              <a:t>Advanced Architecting Methods</a:t>
            </a:r>
          </a:p>
          <a:p>
            <a:pPr lvl="1"/>
            <a:r>
              <a:rPr lang="en-CA" sz="1600" dirty="0" smtClean="0"/>
              <a:t>Model-Driven Architecture Principles and Practice</a:t>
            </a:r>
          </a:p>
          <a:p>
            <a:pPr lvl="1"/>
            <a:r>
              <a:rPr lang="en-CA" sz="1600" dirty="0" smtClean="0"/>
              <a:t>DevOps and Continuous Architecting</a:t>
            </a:r>
          </a:p>
          <a:p>
            <a:pPr lvl="1"/>
            <a:r>
              <a:rPr lang="en-CA" sz="1600" dirty="0" smtClean="0"/>
              <a:t>Privacy-By-Design &amp; SAs</a:t>
            </a:r>
          </a:p>
          <a:p>
            <a:pPr lvl="1"/>
            <a:r>
              <a:rPr lang="en-CA" sz="1600" dirty="0" smtClean="0"/>
              <a:t>Advanced Software Architecture Properties</a:t>
            </a:r>
          </a:p>
          <a:p>
            <a:pPr marL="457200" lvl="1" indent="0">
              <a:buNone/>
            </a:pPr>
            <a:endParaRPr lang="en-CA" sz="16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a:t>
            </a:fld>
            <a:endParaRPr lang="it-IT" altLang="en-US"/>
          </a:p>
        </p:txBody>
      </p:sp>
    </p:spTree>
    <p:extLst>
      <p:ext uri="{BB962C8B-B14F-4D97-AF65-F5344CB8AC3E}">
        <p14:creationId xmlns:p14="http://schemas.microsoft.com/office/powerpoint/2010/main" val="68969464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AccountFactory</a:t>
            </a:r>
            <a:endParaRPr lang="en-US" dirty="0"/>
          </a:p>
        </p:txBody>
      </p:sp>
      <p:sp>
        <p:nvSpPr>
          <p:cNvPr id="3" name="Content Placeholder 2"/>
          <p:cNvSpPr>
            <a:spLocks noGrp="1"/>
          </p:cNvSpPr>
          <p:nvPr>
            <p:ph idx="1"/>
          </p:nvPr>
        </p:nvSpPr>
        <p:spPr>
          <a:xfrm>
            <a:off x="685800" y="1094557"/>
            <a:ext cx="7772400" cy="4781550"/>
          </a:xfrm>
        </p:spPr>
        <p:txBody>
          <a:bodyPr/>
          <a:lstStyle/>
          <a:p>
            <a:pPr marL="0" indent="0">
              <a:buNone/>
            </a:pPr>
            <a:r>
              <a:rPr lang="en-US" sz="1800" dirty="0" smtClean="0"/>
              <a:t>import </a:t>
            </a:r>
            <a:r>
              <a:rPr lang="en-US" sz="1800" dirty="0" err="1" smtClean="0"/>
              <a:t>java.rmi</a:t>
            </a:r>
            <a:r>
              <a:rPr lang="en-US" sz="1800" dirty="0" smtClean="0"/>
              <a:t>.*;</a:t>
            </a:r>
          </a:p>
          <a:p>
            <a:pPr marL="0" indent="0">
              <a:buNone/>
            </a:pPr>
            <a:r>
              <a:rPr lang="en-US" sz="1800" dirty="0" smtClean="0"/>
              <a:t>public interface </a:t>
            </a:r>
            <a:r>
              <a:rPr lang="en-US" sz="1800" dirty="0" err="1" smtClean="0"/>
              <a:t>AccountFactory</a:t>
            </a:r>
            <a:r>
              <a:rPr lang="en-US" sz="1800" dirty="0" smtClean="0"/>
              <a:t> extends Remote {  </a:t>
            </a:r>
          </a:p>
          <a:p>
            <a:pPr marL="0" indent="0">
              <a:buNone/>
            </a:pPr>
            <a:r>
              <a:rPr lang="en-US" sz="1800" dirty="0"/>
              <a:t>	</a:t>
            </a:r>
            <a:r>
              <a:rPr lang="en-US" sz="1800" dirty="0" smtClean="0"/>
              <a:t>public Account </a:t>
            </a:r>
            <a:r>
              <a:rPr lang="en-US" sz="1800" dirty="0" err="1" smtClean="0"/>
              <a:t>createAccount</a:t>
            </a:r>
            <a:r>
              <a:rPr lang="en-US" sz="1800" dirty="0" smtClean="0"/>
              <a:t>(String </a:t>
            </a:r>
            <a:r>
              <a:rPr lang="en-US" sz="1800" dirty="0" err="1" smtClean="0"/>
              <a:t>userName</a:t>
            </a:r>
            <a:r>
              <a:rPr lang="en-US" sz="1800" dirty="0" smtClean="0"/>
              <a:t>, </a:t>
            </a:r>
            <a:r>
              <a:rPr lang="en-US" sz="1800" dirty="0" err="1" smtClean="0"/>
              <a:t>int</a:t>
            </a:r>
            <a:r>
              <a:rPr lang="en-US" sz="1800" dirty="0" smtClean="0"/>
              <a:t> balance)        </a:t>
            </a:r>
          </a:p>
          <a:p>
            <a:pPr marL="0" indent="0">
              <a:buNone/>
            </a:pPr>
            <a:r>
              <a:rPr lang="en-US" sz="1800" dirty="0"/>
              <a:t>	</a:t>
            </a:r>
            <a:r>
              <a:rPr lang="en-US" sz="1800" dirty="0" smtClean="0"/>
              <a:t>	throws </a:t>
            </a:r>
            <a:r>
              <a:rPr lang="en-US" sz="1800" dirty="0" err="1" smtClean="0"/>
              <a:t>RemoteException</a:t>
            </a:r>
            <a:r>
              <a:rPr lang="en-US" sz="1800" dirty="0" smtClean="0"/>
              <a:t>;  </a:t>
            </a:r>
          </a:p>
          <a:p>
            <a:pPr marL="0" indent="0">
              <a:buNone/>
            </a:pPr>
            <a:r>
              <a:rPr lang="en-US" sz="1800" dirty="0"/>
              <a:t>	</a:t>
            </a:r>
            <a:r>
              <a:rPr lang="en-US" sz="1800" dirty="0" smtClean="0"/>
              <a:t>public </a:t>
            </a:r>
            <a:r>
              <a:rPr lang="en-US" sz="1800" dirty="0" err="1" smtClean="0"/>
              <a:t>int</a:t>
            </a:r>
            <a:r>
              <a:rPr lang="en-US" sz="1800" dirty="0" smtClean="0"/>
              <a:t> </a:t>
            </a:r>
            <a:r>
              <a:rPr lang="en-US" sz="1800" dirty="0" err="1" smtClean="0"/>
              <a:t>getLoad</a:t>
            </a:r>
            <a:r>
              <a:rPr lang="en-US" sz="1800" dirty="0" smtClean="0"/>
              <a:t>() throws </a:t>
            </a:r>
            <a:r>
              <a:rPr lang="en-US" sz="1800" dirty="0" err="1" smtClean="0"/>
              <a:t>RemoteException</a:t>
            </a:r>
            <a:r>
              <a:rPr lang="en-US" sz="1800" dirty="0" smtClean="0"/>
              <a:t>;</a:t>
            </a:r>
          </a:p>
          <a:p>
            <a:pPr marL="0" indent="0">
              <a:buNone/>
            </a:pPr>
            <a:r>
              <a:rPr lang="en-US" sz="1800" dirty="0" smtClean="0"/>
              <a:t>}</a:t>
            </a:r>
          </a:p>
          <a:p>
            <a:pPr marL="0" indent="0">
              <a:buNone/>
            </a:pPr>
            <a:r>
              <a:rPr lang="en-US" sz="1800" dirty="0" smtClean="0"/>
              <a:t>import </a:t>
            </a:r>
            <a:r>
              <a:rPr lang="en-US" sz="1800" dirty="0" err="1" smtClean="0"/>
              <a:t>java.util</a:t>
            </a:r>
            <a:r>
              <a:rPr lang="en-US" sz="1800" dirty="0" smtClean="0"/>
              <a:t>.*; import </a:t>
            </a:r>
            <a:r>
              <a:rPr lang="en-US" sz="1800" dirty="0" err="1" smtClean="0"/>
              <a:t>java.net.InetAddress</a:t>
            </a:r>
            <a:r>
              <a:rPr lang="en-US" sz="1800" dirty="0" smtClean="0"/>
              <a:t>; import </a:t>
            </a:r>
            <a:r>
              <a:rPr lang="en-US" sz="1800" dirty="0" err="1" smtClean="0"/>
              <a:t>java.rmi</a:t>
            </a:r>
            <a:r>
              <a:rPr lang="en-US" sz="1800" dirty="0" smtClean="0"/>
              <a:t>.*; </a:t>
            </a:r>
          </a:p>
          <a:p>
            <a:pPr marL="0" indent="0">
              <a:buNone/>
            </a:pPr>
            <a:r>
              <a:rPr lang="en-US" sz="1800" dirty="0" smtClean="0"/>
              <a:t>import </a:t>
            </a:r>
            <a:r>
              <a:rPr lang="en-US" sz="1800" dirty="0" err="1" smtClean="0"/>
              <a:t>java.rmi.server.UnicastRemoteObject</a:t>
            </a:r>
            <a:r>
              <a:rPr lang="en-US" sz="1800" dirty="0" smtClean="0"/>
              <a:t>;</a:t>
            </a:r>
          </a:p>
          <a:p>
            <a:pPr marL="0" indent="0">
              <a:buNone/>
            </a:pPr>
            <a:r>
              <a:rPr lang="en-US" sz="1800" dirty="0" smtClean="0"/>
              <a:t>public class </a:t>
            </a:r>
            <a:r>
              <a:rPr lang="en-US" sz="1800" dirty="0" err="1" smtClean="0"/>
              <a:t>AccountFactoryImpl</a:t>
            </a:r>
            <a:r>
              <a:rPr lang="en-US" sz="1800" dirty="0" smtClean="0"/>
              <a:t> extends </a:t>
            </a:r>
            <a:r>
              <a:rPr lang="en-US" sz="1800" dirty="0" err="1" smtClean="0"/>
              <a:t>UnicastRemoteObject</a:t>
            </a:r>
            <a:r>
              <a:rPr lang="en-US" sz="1800" dirty="0" smtClean="0"/>
              <a:t> implements </a:t>
            </a:r>
            <a:r>
              <a:rPr lang="en-US" sz="1800" dirty="0" err="1" smtClean="0"/>
              <a:t>AccountFactory</a:t>
            </a:r>
            <a:r>
              <a:rPr lang="en-US" sz="1800" dirty="0" smtClean="0"/>
              <a:t> {  </a:t>
            </a:r>
          </a:p>
          <a:p>
            <a:pPr marL="0" indent="0">
              <a:buNone/>
            </a:pPr>
            <a:r>
              <a:rPr lang="en-US" sz="1800" dirty="0"/>
              <a:t>	</a:t>
            </a:r>
            <a:r>
              <a:rPr lang="en-US" sz="1800" dirty="0" smtClean="0"/>
              <a:t>private String </a:t>
            </a:r>
            <a:r>
              <a:rPr lang="en-US" sz="1800" dirty="0" err="1" smtClean="0"/>
              <a:t>hostName</a:t>
            </a:r>
            <a:r>
              <a:rPr lang="en-US" sz="1800" dirty="0" smtClean="0"/>
              <a:t>;  </a:t>
            </a:r>
          </a:p>
          <a:p>
            <a:pPr marL="0" indent="0">
              <a:buNone/>
            </a:pPr>
            <a:r>
              <a:rPr lang="en-US" sz="1800" dirty="0"/>
              <a:t>	</a:t>
            </a:r>
            <a:r>
              <a:rPr lang="en-US" sz="1800" dirty="0" smtClean="0"/>
              <a:t>private </a:t>
            </a:r>
            <a:r>
              <a:rPr lang="en-US" sz="1800" dirty="0" err="1" smtClean="0"/>
              <a:t>int</a:t>
            </a:r>
            <a:r>
              <a:rPr lang="en-US" sz="1800" dirty="0" smtClean="0"/>
              <a:t> load;  </a:t>
            </a:r>
          </a:p>
          <a:p>
            <a:pPr marL="0" indent="0">
              <a:buNone/>
            </a:pPr>
            <a:r>
              <a:rPr lang="en-US" sz="1800" dirty="0"/>
              <a:t>	</a:t>
            </a:r>
            <a:r>
              <a:rPr lang="en-US" sz="1800" dirty="0" smtClean="0"/>
              <a:t>public </a:t>
            </a:r>
            <a:r>
              <a:rPr lang="en-US" sz="1800" dirty="0" err="1" smtClean="0"/>
              <a:t>AccountFactoryImpl</a:t>
            </a:r>
            <a:r>
              <a:rPr lang="en-US" sz="1800" dirty="0" smtClean="0"/>
              <a:t>(String _</a:t>
            </a:r>
            <a:r>
              <a:rPr lang="en-US" sz="1800" dirty="0" err="1" smtClean="0"/>
              <a:t>hostName</a:t>
            </a:r>
            <a:r>
              <a:rPr lang="en-US" sz="1800" dirty="0" smtClean="0"/>
              <a:t>) </a:t>
            </a:r>
          </a:p>
          <a:p>
            <a:pPr marL="0" indent="0">
              <a:buNone/>
            </a:pPr>
            <a:r>
              <a:rPr lang="en-US" sz="1800" dirty="0"/>
              <a:t>	</a:t>
            </a:r>
            <a:r>
              <a:rPr lang="en-US" sz="1800" dirty="0" smtClean="0"/>
              <a:t>throws </a:t>
            </a:r>
            <a:r>
              <a:rPr lang="en-US" sz="1800" dirty="0" err="1" smtClean="0"/>
              <a:t>RemoteException</a:t>
            </a:r>
            <a:r>
              <a:rPr lang="en-US" sz="1800" dirty="0" smtClean="0"/>
              <a:t> {    </a:t>
            </a:r>
          </a:p>
          <a:p>
            <a:pPr marL="0" indent="0">
              <a:buNone/>
            </a:pPr>
            <a:r>
              <a:rPr lang="en-US" sz="1800" dirty="0"/>
              <a:t>	</a:t>
            </a:r>
            <a:r>
              <a:rPr lang="en-US" sz="1800" dirty="0" smtClean="0"/>
              <a:t>	</a:t>
            </a:r>
            <a:r>
              <a:rPr lang="en-US" sz="1800" dirty="0" err="1" smtClean="0"/>
              <a:t>hostName</a:t>
            </a:r>
            <a:r>
              <a:rPr lang="en-US" sz="1800" dirty="0" smtClean="0"/>
              <a:t> = _</a:t>
            </a:r>
            <a:r>
              <a:rPr lang="en-US" sz="1800" dirty="0" err="1" smtClean="0"/>
              <a:t>hostName</a:t>
            </a:r>
            <a:r>
              <a:rPr lang="en-US" sz="1800" dirty="0" smtClean="0"/>
              <a:t>;    load = 0;  </a:t>
            </a:r>
          </a:p>
          <a:p>
            <a:pPr marL="0" indent="0">
              <a:buNone/>
            </a:pPr>
            <a:r>
              <a:rPr lang="en-US" sz="1800" dirty="0"/>
              <a:t>	</a:t>
            </a: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60</a:t>
            </a:fld>
            <a:endParaRPr lang="it-IT" altLang="en-US"/>
          </a:p>
        </p:txBody>
      </p:sp>
    </p:spTree>
    <p:extLst>
      <p:ext uri="{BB962C8B-B14F-4D97-AF65-F5344CB8AC3E}">
        <p14:creationId xmlns:p14="http://schemas.microsoft.com/office/powerpoint/2010/main" val="452654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AccountFactory</a:t>
            </a:r>
            <a:endParaRPr lang="en-US" dirty="0"/>
          </a:p>
        </p:txBody>
      </p:sp>
      <p:sp>
        <p:nvSpPr>
          <p:cNvPr id="3" name="Content Placeholder 2"/>
          <p:cNvSpPr>
            <a:spLocks noGrp="1"/>
          </p:cNvSpPr>
          <p:nvPr>
            <p:ph idx="1"/>
          </p:nvPr>
        </p:nvSpPr>
        <p:spPr>
          <a:xfrm>
            <a:off x="685800" y="1094557"/>
            <a:ext cx="7772400" cy="4781550"/>
          </a:xfrm>
        </p:spPr>
        <p:txBody>
          <a:bodyPr/>
          <a:lstStyle/>
          <a:p>
            <a:pPr marL="0" indent="0">
              <a:buNone/>
            </a:pPr>
            <a:r>
              <a:rPr lang="en-US" sz="1800" dirty="0" smtClean="0"/>
              <a:t>public Account </a:t>
            </a:r>
            <a:r>
              <a:rPr lang="en-US" sz="1800" dirty="0" err="1" smtClean="0"/>
              <a:t>createAccount</a:t>
            </a:r>
            <a:r>
              <a:rPr lang="en-US" sz="1800" dirty="0" smtClean="0"/>
              <a:t>(String </a:t>
            </a:r>
            <a:r>
              <a:rPr lang="en-US" sz="1800" dirty="0" err="1" smtClean="0"/>
              <a:t>userName</a:t>
            </a:r>
            <a:r>
              <a:rPr lang="en-US" sz="1800" dirty="0" smtClean="0"/>
              <a:t>, </a:t>
            </a:r>
            <a:r>
              <a:rPr lang="en-US" sz="1800" dirty="0" err="1" smtClean="0"/>
              <a:t>int</a:t>
            </a:r>
            <a:r>
              <a:rPr lang="en-US" sz="1800" dirty="0" smtClean="0"/>
              <a:t> balance)        </a:t>
            </a:r>
          </a:p>
          <a:p>
            <a:pPr marL="0" indent="0">
              <a:buNone/>
            </a:pPr>
            <a:r>
              <a:rPr lang="en-US" sz="1800" dirty="0" smtClean="0"/>
              <a:t>throws </a:t>
            </a:r>
            <a:r>
              <a:rPr lang="en-US" sz="1800" dirty="0" err="1" smtClean="0"/>
              <a:t>RemoteException</a:t>
            </a:r>
            <a:r>
              <a:rPr lang="en-US" sz="1800" dirty="0" smtClean="0"/>
              <a:t> {	 </a:t>
            </a:r>
          </a:p>
          <a:p>
            <a:pPr marL="0" indent="0">
              <a:buNone/>
            </a:pPr>
            <a:r>
              <a:rPr lang="en-US" sz="1800" dirty="0"/>
              <a:t>	</a:t>
            </a:r>
            <a:r>
              <a:rPr lang="en-US" sz="1800" dirty="0" smtClean="0"/>
              <a:t>Account account = new </a:t>
            </a:r>
            <a:r>
              <a:rPr lang="en-US" sz="1800" dirty="0" err="1" smtClean="0"/>
              <a:t>AccountImpl</a:t>
            </a:r>
            <a:r>
              <a:rPr lang="en-US" sz="1800" dirty="0" smtClean="0"/>
              <a:t>(balance);	 </a:t>
            </a:r>
          </a:p>
          <a:p>
            <a:pPr marL="0" indent="0">
              <a:buNone/>
            </a:pPr>
            <a:r>
              <a:rPr lang="en-US" sz="1800" dirty="0"/>
              <a:t>	</a:t>
            </a:r>
            <a:r>
              <a:rPr lang="en-US" sz="1800" dirty="0" smtClean="0"/>
              <a:t>try {	   </a:t>
            </a:r>
          </a:p>
          <a:p>
            <a:pPr marL="0" indent="0">
              <a:buNone/>
            </a:pPr>
            <a:r>
              <a:rPr lang="en-US" sz="1800" dirty="0"/>
              <a:t>	 </a:t>
            </a:r>
            <a:r>
              <a:rPr lang="en-US" sz="1800" dirty="0" err="1" smtClean="0"/>
              <a:t>Naming.rebind</a:t>
            </a:r>
            <a:r>
              <a:rPr lang="en-US" sz="1800" dirty="0" smtClean="0"/>
              <a:t>("//"+</a:t>
            </a:r>
            <a:r>
              <a:rPr lang="en-US" sz="1800" dirty="0" err="1" smtClean="0"/>
              <a:t>hostName</a:t>
            </a:r>
            <a:r>
              <a:rPr lang="en-US" sz="1800" dirty="0" smtClean="0"/>
              <a:t>+"/Account"+</a:t>
            </a:r>
            <a:r>
              <a:rPr lang="en-US" sz="1800" dirty="0" err="1" smtClean="0"/>
              <a:t>userName</a:t>
            </a:r>
            <a:r>
              <a:rPr lang="en-US" sz="1800" dirty="0" smtClean="0"/>
              <a:t>, account);	 </a:t>
            </a:r>
            <a:r>
              <a:rPr lang="en-US" sz="1800" dirty="0" err="1" smtClean="0"/>
              <a:t>System.out.println</a:t>
            </a:r>
            <a:r>
              <a:rPr lang="en-US" sz="1800" dirty="0" smtClean="0"/>
              <a:t>("Created " + </a:t>
            </a:r>
            <a:r>
              <a:rPr lang="en-US" sz="1800" dirty="0" err="1" smtClean="0"/>
              <a:t>userName</a:t>
            </a:r>
            <a:r>
              <a:rPr lang="en-US" sz="1800" dirty="0" smtClean="0"/>
              <a:t> + 			      "'s account: " + account);	 </a:t>
            </a:r>
          </a:p>
          <a:p>
            <a:pPr marL="0" indent="0">
              <a:buNone/>
            </a:pPr>
            <a:r>
              <a:rPr lang="en-US" sz="1800" dirty="0"/>
              <a:t>	</a:t>
            </a:r>
            <a:r>
              <a:rPr lang="en-US" sz="1800" dirty="0" smtClean="0"/>
              <a:t>} catch (Exception e) {	   </a:t>
            </a:r>
            <a:r>
              <a:rPr lang="en-US" sz="1800" dirty="0" err="1" smtClean="0"/>
              <a:t>e.printStackTrace</a:t>
            </a:r>
            <a:r>
              <a:rPr lang="en-US" sz="1800" dirty="0" smtClean="0"/>
              <a:t>();  	 } </a:t>
            </a:r>
          </a:p>
          <a:p>
            <a:pPr marL="0" indent="0">
              <a:buNone/>
            </a:pPr>
            <a:r>
              <a:rPr lang="en-US" sz="1800" dirty="0" smtClean="0"/>
              <a:t>	 load++;	 </a:t>
            </a:r>
          </a:p>
          <a:p>
            <a:pPr marL="0" indent="0">
              <a:buNone/>
            </a:pPr>
            <a:r>
              <a:rPr lang="en-US" sz="1800" dirty="0"/>
              <a:t>	</a:t>
            </a:r>
            <a:r>
              <a:rPr lang="en-US" sz="1800" dirty="0" smtClean="0"/>
              <a:t>return account;  </a:t>
            </a:r>
          </a:p>
          <a:p>
            <a:pPr marL="0" indent="0">
              <a:buNone/>
            </a:pPr>
            <a:r>
              <a:rPr lang="en-US" sz="1800" dirty="0" smtClean="0"/>
              <a:t>}  </a:t>
            </a:r>
          </a:p>
          <a:p>
            <a:pPr marL="0" indent="0">
              <a:buNone/>
            </a:pPr>
            <a:r>
              <a:rPr lang="en-US" sz="1800" dirty="0" smtClean="0"/>
              <a:t>public </a:t>
            </a:r>
            <a:r>
              <a:rPr lang="en-US" sz="1800" dirty="0" err="1" smtClean="0"/>
              <a:t>int</a:t>
            </a:r>
            <a:r>
              <a:rPr lang="en-US" sz="1800" dirty="0" smtClean="0"/>
              <a:t> </a:t>
            </a:r>
            <a:r>
              <a:rPr lang="en-US" sz="1800" dirty="0" err="1" smtClean="0"/>
              <a:t>getLoad</a:t>
            </a:r>
            <a:r>
              <a:rPr lang="en-US" sz="1800" dirty="0" smtClean="0"/>
              <a:t>() throws </a:t>
            </a:r>
            <a:r>
              <a:rPr lang="en-US" sz="1800" dirty="0" err="1" smtClean="0"/>
              <a:t>RemoteException</a:t>
            </a:r>
            <a:r>
              <a:rPr lang="en-US" sz="1800" dirty="0" smtClean="0"/>
              <a:t> {    return load;  }      </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61</a:t>
            </a:fld>
            <a:endParaRPr lang="it-IT" altLang="en-US"/>
          </a:p>
        </p:txBody>
      </p:sp>
    </p:spTree>
    <p:extLst>
      <p:ext uri="{BB962C8B-B14F-4D97-AF65-F5344CB8AC3E}">
        <p14:creationId xmlns:p14="http://schemas.microsoft.com/office/powerpoint/2010/main" val="908679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AccountFactory</a:t>
            </a:r>
            <a:endParaRPr lang="en-US" dirty="0"/>
          </a:p>
        </p:txBody>
      </p:sp>
      <p:sp>
        <p:nvSpPr>
          <p:cNvPr id="3" name="Content Placeholder 2"/>
          <p:cNvSpPr>
            <a:spLocks noGrp="1"/>
          </p:cNvSpPr>
          <p:nvPr>
            <p:ph idx="1"/>
          </p:nvPr>
        </p:nvSpPr>
        <p:spPr>
          <a:xfrm>
            <a:off x="685800" y="1094557"/>
            <a:ext cx="7772400" cy="4781550"/>
          </a:xfrm>
        </p:spPr>
        <p:txBody>
          <a:bodyPr/>
          <a:lstStyle/>
          <a:p>
            <a:pPr marL="0" indent="0">
              <a:buNone/>
            </a:pPr>
            <a:r>
              <a:rPr lang="en-US" sz="1800" dirty="0" smtClean="0"/>
              <a:t>public static void main(String[] </a:t>
            </a:r>
            <a:r>
              <a:rPr lang="en-US" sz="1800" dirty="0" err="1" smtClean="0"/>
              <a:t>args</a:t>
            </a:r>
            <a:r>
              <a:rPr lang="en-US" sz="1800" dirty="0" smtClean="0"/>
              <a:t>) {    </a:t>
            </a:r>
          </a:p>
          <a:p>
            <a:pPr marL="0" indent="0">
              <a:buNone/>
            </a:pPr>
            <a:r>
              <a:rPr lang="en-US" sz="1800" dirty="0"/>
              <a:t>	</a:t>
            </a:r>
            <a:r>
              <a:rPr lang="en-US" sz="1800" dirty="0" smtClean="0"/>
              <a:t>String _</a:t>
            </a:r>
            <a:r>
              <a:rPr lang="en-US" sz="1800" dirty="0" err="1" smtClean="0"/>
              <a:t>hostName</a:t>
            </a:r>
            <a:r>
              <a:rPr lang="en-US" sz="1800" dirty="0" smtClean="0"/>
              <a:t>;    </a:t>
            </a:r>
          </a:p>
          <a:p>
            <a:pPr marL="0" indent="0">
              <a:buNone/>
            </a:pPr>
            <a:r>
              <a:rPr lang="en-US" sz="1800" dirty="0"/>
              <a:t>	</a:t>
            </a:r>
            <a:r>
              <a:rPr lang="en-US" sz="1800" dirty="0" smtClean="0"/>
              <a:t>try {      </a:t>
            </a:r>
          </a:p>
          <a:p>
            <a:pPr marL="0" indent="0">
              <a:buNone/>
            </a:pPr>
            <a:r>
              <a:rPr lang="en-US" sz="1800" dirty="0"/>
              <a:t>	 </a:t>
            </a:r>
            <a:r>
              <a:rPr lang="en-US" sz="1800" dirty="0" err="1" smtClean="0"/>
              <a:t>System.setSecurityManager</a:t>
            </a:r>
            <a:r>
              <a:rPr lang="en-US" sz="1800" dirty="0" smtClean="0"/>
              <a:t>(new </a:t>
            </a:r>
            <a:r>
              <a:rPr lang="en-US" sz="1800" dirty="0" err="1" smtClean="0"/>
              <a:t>RMISecurityManager</a:t>
            </a:r>
            <a:r>
              <a:rPr lang="en-US" sz="1800" dirty="0" smtClean="0"/>
              <a:t>());      </a:t>
            </a:r>
          </a:p>
          <a:p>
            <a:pPr marL="0" indent="0">
              <a:buNone/>
            </a:pPr>
            <a:r>
              <a:rPr lang="en-US" sz="1800" dirty="0"/>
              <a:t>	</a:t>
            </a:r>
            <a:r>
              <a:rPr lang="en-US" sz="1800" dirty="0" smtClean="0"/>
              <a:t>_</a:t>
            </a:r>
            <a:r>
              <a:rPr lang="en-US" sz="1800" dirty="0" err="1" smtClean="0"/>
              <a:t>hostName</a:t>
            </a:r>
            <a:r>
              <a:rPr lang="en-US" sz="1800" dirty="0" smtClean="0"/>
              <a:t> = </a:t>
            </a:r>
            <a:r>
              <a:rPr lang="en-US" sz="1800" dirty="0" err="1" smtClean="0"/>
              <a:t>InetAddress.getLocalHost</a:t>
            </a:r>
            <a:r>
              <a:rPr lang="en-US" sz="1800" dirty="0" smtClean="0"/>
              <a:t>().</a:t>
            </a:r>
            <a:r>
              <a:rPr lang="en-US" sz="1800" dirty="0" err="1" smtClean="0"/>
              <a:t>getHostName</a:t>
            </a:r>
            <a:r>
              <a:rPr lang="en-US" sz="1800" dirty="0" smtClean="0"/>
              <a:t>();       </a:t>
            </a:r>
          </a:p>
          <a:p>
            <a:pPr marL="0" indent="0">
              <a:buNone/>
            </a:pPr>
            <a:r>
              <a:rPr lang="en-US" sz="1800" dirty="0"/>
              <a:t>	</a:t>
            </a:r>
            <a:r>
              <a:rPr lang="en-US" sz="1800" dirty="0" err="1" smtClean="0"/>
              <a:t>AccountFactoryImpl</a:t>
            </a:r>
            <a:r>
              <a:rPr lang="en-US" sz="1800" dirty="0" smtClean="0"/>
              <a:t> server = new </a:t>
            </a:r>
          </a:p>
          <a:p>
            <a:pPr marL="0" indent="0">
              <a:buNone/>
            </a:pPr>
            <a:r>
              <a:rPr lang="en-US" sz="1800" dirty="0"/>
              <a:t>	</a:t>
            </a:r>
            <a:r>
              <a:rPr lang="en-US" sz="1800" dirty="0" smtClean="0"/>
              <a:t>	</a:t>
            </a:r>
            <a:r>
              <a:rPr lang="en-US" sz="1800" dirty="0" err="1" smtClean="0"/>
              <a:t>AccountFactoryImpl</a:t>
            </a:r>
            <a:r>
              <a:rPr lang="en-US" sz="1800" dirty="0" smtClean="0"/>
              <a:t>(_</a:t>
            </a:r>
            <a:r>
              <a:rPr lang="en-US" sz="1800" dirty="0" err="1" smtClean="0"/>
              <a:t>hostName</a:t>
            </a:r>
            <a:r>
              <a:rPr lang="en-US" sz="1800" dirty="0" smtClean="0"/>
              <a:t>);       	</a:t>
            </a:r>
            <a:r>
              <a:rPr lang="en-US" sz="1800" dirty="0" err="1" smtClean="0"/>
              <a:t>Naming.rebind</a:t>
            </a:r>
            <a:r>
              <a:rPr lang="en-US" sz="1800" dirty="0" smtClean="0"/>
              <a:t>("//"+_</a:t>
            </a:r>
            <a:r>
              <a:rPr lang="en-US" sz="1800" dirty="0" err="1" smtClean="0"/>
              <a:t>hostName</a:t>
            </a:r>
            <a:r>
              <a:rPr lang="en-US" sz="1800" dirty="0" smtClean="0"/>
              <a:t>+"/</a:t>
            </a:r>
            <a:r>
              <a:rPr lang="en-US" sz="1800" dirty="0" err="1" smtClean="0"/>
              <a:t>AccountFactory</a:t>
            </a:r>
            <a:r>
              <a:rPr lang="en-US" sz="1800" dirty="0" smtClean="0"/>
              <a:t>", server);      	</a:t>
            </a:r>
            <a:r>
              <a:rPr lang="en-US" sz="1800" dirty="0" err="1" smtClean="0"/>
              <a:t>System.out.println</a:t>
            </a:r>
            <a:r>
              <a:rPr lang="en-US" sz="1800" dirty="0" smtClean="0"/>
              <a:t>("Factory bound on "+_</a:t>
            </a:r>
            <a:r>
              <a:rPr lang="en-US" sz="1800" dirty="0" err="1" smtClean="0"/>
              <a:t>hostName</a:t>
            </a:r>
            <a:r>
              <a:rPr lang="en-US" sz="1800" dirty="0" smtClean="0"/>
              <a:t>);    </a:t>
            </a:r>
          </a:p>
          <a:p>
            <a:pPr marL="0" indent="0">
              <a:buNone/>
            </a:pPr>
            <a:r>
              <a:rPr lang="en-US" sz="1800" dirty="0"/>
              <a:t>	</a:t>
            </a:r>
            <a:r>
              <a:rPr lang="en-US" sz="1800" dirty="0" smtClean="0"/>
              <a:t>} catch (Exception e) {      </a:t>
            </a:r>
            <a:r>
              <a:rPr lang="en-US" sz="1800" dirty="0" err="1" smtClean="0"/>
              <a:t>e.printStackTrace</a:t>
            </a:r>
            <a:r>
              <a:rPr lang="en-US" sz="1800" dirty="0" smtClean="0"/>
              <a:t>();    }  </a:t>
            </a:r>
          </a:p>
          <a:p>
            <a:pPr marL="0" indent="0">
              <a:buNone/>
            </a:pPr>
            <a:r>
              <a:rPr lang="en-US" sz="1800" dirty="0" smtClean="0"/>
              <a:t>}</a:t>
            </a:r>
          </a:p>
          <a:p>
            <a:pPr marL="0" indent="0">
              <a:buNone/>
            </a:pP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62</a:t>
            </a:fld>
            <a:endParaRPr lang="it-IT" altLang="en-US"/>
          </a:p>
        </p:txBody>
      </p:sp>
    </p:spTree>
    <p:extLst>
      <p:ext uri="{BB962C8B-B14F-4D97-AF65-F5344CB8AC3E}">
        <p14:creationId xmlns:p14="http://schemas.microsoft.com/office/powerpoint/2010/main" val="1980751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AccountManager</a:t>
            </a:r>
            <a:endParaRPr lang="en-US" dirty="0"/>
          </a:p>
        </p:txBody>
      </p:sp>
      <p:sp>
        <p:nvSpPr>
          <p:cNvPr id="3" name="Content Placeholder 2"/>
          <p:cNvSpPr>
            <a:spLocks noGrp="1"/>
          </p:cNvSpPr>
          <p:nvPr>
            <p:ph idx="1"/>
          </p:nvPr>
        </p:nvSpPr>
        <p:spPr>
          <a:xfrm>
            <a:off x="685800" y="1094557"/>
            <a:ext cx="7772400" cy="4781550"/>
          </a:xfrm>
        </p:spPr>
        <p:txBody>
          <a:bodyPr/>
          <a:lstStyle/>
          <a:p>
            <a:pPr marL="0" indent="0">
              <a:buNone/>
            </a:pPr>
            <a:r>
              <a:rPr lang="en-US" sz="1800" dirty="0" smtClean="0"/>
              <a:t>import </a:t>
            </a:r>
            <a:r>
              <a:rPr lang="en-US" sz="1800" dirty="0" err="1" smtClean="0"/>
              <a:t>java.rmi</a:t>
            </a:r>
            <a:r>
              <a:rPr lang="en-US" sz="1800" dirty="0" smtClean="0"/>
              <a:t>.*;</a:t>
            </a:r>
          </a:p>
          <a:p>
            <a:pPr marL="0" indent="0">
              <a:buNone/>
            </a:pPr>
            <a:r>
              <a:rPr lang="en-US" sz="1800" dirty="0" smtClean="0"/>
              <a:t>public interface </a:t>
            </a:r>
            <a:r>
              <a:rPr lang="en-US" sz="1800" dirty="0" err="1" smtClean="0"/>
              <a:t>AccountManager</a:t>
            </a:r>
            <a:r>
              <a:rPr lang="en-US" sz="1800" dirty="0" smtClean="0"/>
              <a:t> extends Remote {  </a:t>
            </a:r>
          </a:p>
          <a:p>
            <a:pPr marL="0" indent="0">
              <a:buNone/>
            </a:pPr>
            <a:r>
              <a:rPr lang="en-US" sz="1800" dirty="0"/>
              <a:t>	</a:t>
            </a:r>
            <a:r>
              <a:rPr lang="en-US" sz="1800" dirty="0" smtClean="0"/>
              <a:t>public Account open(String name) throws </a:t>
            </a:r>
            <a:r>
              <a:rPr lang="en-US" sz="1800" dirty="0" err="1" smtClean="0"/>
              <a:t>RemoteException</a:t>
            </a:r>
            <a:r>
              <a:rPr lang="en-US" sz="1800" dirty="0" smtClean="0"/>
              <a:t>;</a:t>
            </a:r>
          </a:p>
          <a:p>
            <a:pPr marL="0" indent="0">
              <a:buNone/>
            </a:pPr>
            <a:r>
              <a:rPr lang="en-US" sz="1800" dirty="0" smtClean="0"/>
              <a:t>}</a:t>
            </a:r>
          </a:p>
          <a:p>
            <a:pPr marL="0" indent="0">
              <a:buNone/>
            </a:pPr>
            <a:r>
              <a:rPr lang="en-US" sz="1800" dirty="0" smtClean="0"/>
              <a:t>import </a:t>
            </a:r>
            <a:r>
              <a:rPr lang="en-US" sz="1800" dirty="0" err="1" smtClean="0"/>
              <a:t>java.util</a:t>
            </a:r>
            <a:r>
              <a:rPr lang="en-US" sz="1800" dirty="0" smtClean="0"/>
              <a:t>.*; import </a:t>
            </a:r>
            <a:r>
              <a:rPr lang="en-US" sz="1800" dirty="0" err="1" smtClean="0"/>
              <a:t>java.net.InetAddress</a:t>
            </a:r>
            <a:r>
              <a:rPr lang="en-US" sz="1800" dirty="0" smtClean="0"/>
              <a:t>; import </a:t>
            </a:r>
            <a:r>
              <a:rPr lang="en-US" sz="1800" dirty="0" err="1" smtClean="0"/>
              <a:t>java.rmi</a:t>
            </a:r>
            <a:r>
              <a:rPr lang="en-US" sz="1800" dirty="0" smtClean="0"/>
              <a:t>.*;</a:t>
            </a:r>
          </a:p>
          <a:p>
            <a:pPr marL="0" indent="0">
              <a:buNone/>
            </a:pPr>
            <a:r>
              <a:rPr lang="en-US" sz="1800" dirty="0" smtClean="0"/>
              <a:t>import </a:t>
            </a:r>
            <a:r>
              <a:rPr lang="en-US" sz="1800" dirty="0" err="1" smtClean="0"/>
              <a:t>java.rmi.server.UnicastRemoteObject</a:t>
            </a:r>
            <a:r>
              <a:rPr lang="en-US" sz="1800" dirty="0" smtClean="0"/>
              <a:t>;</a:t>
            </a:r>
          </a:p>
          <a:p>
            <a:pPr marL="0" indent="0">
              <a:buNone/>
            </a:pPr>
            <a:r>
              <a:rPr lang="en-US" sz="1800" dirty="0" smtClean="0"/>
              <a:t>public class </a:t>
            </a:r>
            <a:r>
              <a:rPr lang="en-US" sz="1800" dirty="0" err="1" smtClean="0"/>
              <a:t>AccountManagerImpl</a:t>
            </a:r>
            <a:r>
              <a:rPr lang="en-US" sz="1800" dirty="0" smtClean="0"/>
              <a:t> extends </a:t>
            </a:r>
            <a:r>
              <a:rPr lang="en-US" sz="1800" dirty="0" err="1" smtClean="0"/>
              <a:t>UnicastRemoteObject</a:t>
            </a:r>
            <a:r>
              <a:rPr lang="en-US" sz="1800" dirty="0" smtClean="0"/>
              <a:t> implements </a:t>
            </a:r>
            <a:r>
              <a:rPr lang="en-US" sz="1800" dirty="0" err="1" smtClean="0"/>
              <a:t>AccountManager</a:t>
            </a:r>
            <a:r>
              <a:rPr lang="en-US" sz="1800" dirty="0" smtClean="0"/>
              <a:t> {  </a:t>
            </a:r>
          </a:p>
          <a:p>
            <a:pPr marL="0" indent="0">
              <a:buNone/>
            </a:pPr>
            <a:r>
              <a:rPr lang="en-US" sz="1800" dirty="0"/>
              <a:t>	</a:t>
            </a:r>
            <a:r>
              <a:rPr lang="en-US" sz="1800" dirty="0" smtClean="0"/>
              <a:t>private Dictionary _accounts = new </a:t>
            </a:r>
            <a:r>
              <a:rPr lang="en-US" sz="1800" dirty="0" err="1" smtClean="0"/>
              <a:t>Hashtable</a:t>
            </a:r>
            <a:r>
              <a:rPr lang="en-US" sz="1800" dirty="0" smtClean="0"/>
              <a:t>();  </a:t>
            </a:r>
          </a:p>
          <a:p>
            <a:pPr marL="0" indent="0">
              <a:buNone/>
            </a:pPr>
            <a:r>
              <a:rPr lang="en-US" sz="1800" dirty="0"/>
              <a:t>	</a:t>
            </a:r>
            <a:r>
              <a:rPr lang="en-US" sz="1800" dirty="0" smtClean="0"/>
              <a:t>private String </a:t>
            </a:r>
            <a:r>
              <a:rPr lang="en-US" sz="1800" dirty="0" err="1" smtClean="0"/>
              <a:t>hostName</a:t>
            </a:r>
            <a:r>
              <a:rPr lang="en-US" sz="1800" dirty="0" smtClean="0"/>
              <a:t>;  </a:t>
            </a:r>
          </a:p>
          <a:p>
            <a:pPr marL="0" indent="0">
              <a:buNone/>
            </a:pPr>
            <a:r>
              <a:rPr lang="en-US" sz="1800" dirty="0"/>
              <a:t>	</a:t>
            </a:r>
            <a:r>
              <a:rPr lang="en-US" sz="1800" dirty="0" smtClean="0"/>
              <a:t>private Vector </a:t>
            </a:r>
            <a:r>
              <a:rPr lang="en-US" sz="1800" dirty="0" err="1" smtClean="0"/>
              <a:t>factoryList</a:t>
            </a:r>
            <a:r>
              <a:rPr lang="en-US" sz="1800" dirty="0" smtClean="0"/>
              <a:t>;   </a:t>
            </a:r>
          </a:p>
          <a:p>
            <a:pPr marL="0" indent="0">
              <a:buNone/>
            </a:pPr>
            <a:r>
              <a:rPr lang="en-US" sz="1800" dirty="0"/>
              <a:t>	</a:t>
            </a:r>
            <a:r>
              <a:rPr lang="en-US" sz="1800" dirty="0" smtClean="0"/>
              <a:t>public </a:t>
            </a:r>
            <a:r>
              <a:rPr lang="en-US" sz="1800" dirty="0" err="1" smtClean="0"/>
              <a:t>AccountManagerImpl</a:t>
            </a:r>
            <a:r>
              <a:rPr lang="en-US" sz="1800" dirty="0" smtClean="0"/>
              <a:t>(String _</a:t>
            </a:r>
            <a:r>
              <a:rPr lang="en-US" sz="1800" dirty="0" err="1" smtClean="0"/>
              <a:t>hostName</a:t>
            </a:r>
            <a:r>
              <a:rPr lang="en-US" sz="1800" dirty="0" smtClean="0"/>
              <a:t>) </a:t>
            </a:r>
          </a:p>
          <a:p>
            <a:pPr marL="0" indent="0">
              <a:buNone/>
            </a:pPr>
            <a:r>
              <a:rPr lang="en-US" sz="1800" dirty="0"/>
              <a:t>	</a:t>
            </a:r>
            <a:r>
              <a:rPr lang="en-US" sz="1800" dirty="0" smtClean="0"/>
              <a:t>	throws </a:t>
            </a:r>
            <a:r>
              <a:rPr lang="en-US" sz="1800" dirty="0" err="1" smtClean="0"/>
              <a:t>RemoteException</a:t>
            </a:r>
            <a:r>
              <a:rPr lang="en-US" sz="1800" dirty="0" smtClean="0"/>
              <a:t> {    </a:t>
            </a:r>
          </a:p>
          <a:p>
            <a:pPr marL="0" indent="0">
              <a:buNone/>
            </a:pPr>
            <a:r>
              <a:rPr lang="en-US" sz="1800" dirty="0"/>
              <a:t>	</a:t>
            </a:r>
            <a:r>
              <a:rPr lang="en-US" sz="1800" dirty="0" smtClean="0"/>
              <a:t>	</a:t>
            </a:r>
            <a:r>
              <a:rPr lang="en-US" sz="1800" dirty="0" err="1" smtClean="0"/>
              <a:t>hostName</a:t>
            </a:r>
            <a:r>
              <a:rPr lang="en-US" sz="1800" dirty="0" smtClean="0"/>
              <a:t> = _</a:t>
            </a:r>
            <a:r>
              <a:rPr lang="en-US" sz="1800" dirty="0" err="1" smtClean="0"/>
              <a:t>hostName</a:t>
            </a:r>
            <a:r>
              <a:rPr lang="en-US" sz="1800" dirty="0" smtClean="0"/>
              <a:t>;    </a:t>
            </a:r>
          </a:p>
          <a:p>
            <a:pPr marL="0" indent="0">
              <a:buNone/>
            </a:pPr>
            <a:r>
              <a:rPr lang="en-US" sz="1800" dirty="0"/>
              <a:t>	</a:t>
            </a:r>
            <a:r>
              <a:rPr lang="en-US" sz="1800" dirty="0" smtClean="0"/>
              <a:t>	</a:t>
            </a:r>
            <a:r>
              <a:rPr lang="en-US" sz="1800" dirty="0" err="1" smtClean="0"/>
              <a:t>factoryList</a:t>
            </a:r>
            <a:r>
              <a:rPr lang="en-US" sz="1800" dirty="0" smtClean="0"/>
              <a:t> = new Vector();  </a:t>
            </a:r>
          </a:p>
          <a:p>
            <a:pPr marL="0" indent="0">
              <a:buNone/>
            </a:pPr>
            <a:r>
              <a:rPr lang="en-US" sz="1800" dirty="0"/>
              <a:t>	</a:t>
            </a: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63</a:t>
            </a:fld>
            <a:endParaRPr lang="it-IT" altLang="en-US"/>
          </a:p>
        </p:txBody>
      </p:sp>
    </p:spTree>
    <p:extLst>
      <p:ext uri="{BB962C8B-B14F-4D97-AF65-F5344CB8AC3E}">
        <p14:creationId xmlns:p14="http://schemas.microsoft.com/office/powerpoint/2010/main" val="133905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AccountManager</a:t>
            </a:r>
            <a:endParaRPr lang="en-US" dirty="0"/>
          </a:p>
        </p:txBody>
      </p:sp>
      <p:sp>
        <p:nvSpPr>
          <p:cNvPr id="3" name="Content Placeholder 2"/>
          <p:cNvSpPr>
            <a:spLocks noGrp="1"/>
          </p:cNvSpPr>
          <p:nvPr>
            <p:ph idx="1"/>
          </p:nvPr>
        </p:nvSpPr>
        <p:spPr>
          <a:xfrm>
            <a:off x="685800" y="1094557"/>
            <a:ext cx="7772400" cy="4927420"/>
          </a:xfrm>
        </p:spPr>
        <p:txBody>
          <a:bodyPr/>
          <a:lstStyle/>
          <a:p>
            <a:pPr marL="0" indent="0">
              <a:buNone/>
            </a:pPr>
            <a:r>
              <a:rPr lang="en-US" sz="1800" dirty="0" smtClean="0"/>
              <a:t> public void </a:t>
            </a:r>
            <a:r>
              <a:rPr lang="en-US" sz="1800" dirty="0" err="1" smtClean="0"/>
              <a:t>addFactory</a:t>
            </a:r>
            <a:r>
              <a:rPr lang="en-US" sz="1800" dirty="0" smtClean="0"/>
              <a:t>(String </a:t>
            </a:r>
            <a:r>
              <a:rPr lang="en-US" sz="1800" dirty="0" err="1" smtClean="0"/>
              <a:t>hostName</a:t>
            </a:r>
            <a:r>
              <a:rPr lang="en-US" sz="1800" dirty="0" smtClean="0"/>
              <a:t>) {    </a:t>
            </a:r>
          </a:p>
          <a:p>
            <a:pPr marL="0" indent="0">
              <a:buNone/>
            </a:pPr>
            <a:r>
              <a:rPr lang="en-US" sz="1800" dirty="0"/>
              <a:t>	</a:t>
            </a:r>
            <a:r>
              <a:rPr lang="en-US" sz="1800" dirty="0" smtClean="0"/>
              <a:t>try {      	</a:t>
            </a:r>
            <a:r>
              <a:rPr lang="en-US" sz="1800" dirty="0" err="1" smtClean="0"/>
              <a:t>AccountFactory</a:t>
            </a:r>
            <a:r>
              <a:rPr lang="en-US" sz="1800" dirty="0" smtClean="0"/>
              <a:t> </a:t>
            </a:r>
            <a:r>
              <a:rPr lang="en-US" sz="1800" dirty="0" err="1" smtClean="0"/>
              <a:t>fct</a:t>
            </a:r>
            <a:r>
              <a:rPr lang="en-US" sz="1800" dirty="0" smtClean="0"/>
              <a:t> = (</a:t>
            </a:r>
            <a:r>
              <a:rPr lang="en-US" sz="1800" dirty="0" err="1" smtClean="0"/>
              <a:t>AccountFactory</a:t>
            </a:r>
            <a:r>
              <a:rPr lang="en-US" sz="1800" dirty="0" smtClean="0"/>
              <a:t>) 	</a:t>
            </a:r>
          </a:p>
          <a:p>
            <a:pPr marL="0" indent="0">
              <a:buNone/>
            </a:pPr>
            <a:r>
              <a:rPr lang="en-US" sz="1800" dirty="0"/>
              <a:t>	</a:t>
            </a:r>
            <a:r>
              <a:rPr lang="en-US" sz="1800" dirty="0" smtClean="0"/>
              <a:t>	</a:t>
            </a:r>
            <a:r>
              <a:rPr lang="en-US" sz="1800" dirty="0" err="1" smtClean="0"/>
              <a:t>Naming.lookup</a:t>
            </a:r>
            <a:r>
              <a:rPr lang="en-US" sz="1800" dirty="0" smtClean="0"/>
              <a:t>("//"+</a:t>
            </a:r>
            <a:r>
              <a:rPr lang="en-US" sz="1800" dirty="0" err="1" smtClean="0"/>
              <a:t>hostName</a:t>
            </a:r>
            <a:r>
              <a:rPr lang="en-US" sz="1800" dirty="0" smtClean="0"/>
              <a:t>+"/</a:t>
            </a:r>
            <a:r>
              <a:rPr lang="en-US" sz="1800" dirty="0" err="1" smtClean="0"/>
              <a:t>AccountFactory</a:t>
            </a:r>
            <a:r>
              <a:rPr lang="en-US" sz="1800" dirty="0" smtClean="0"/>
              <a:t>");      		</a:t>
            </a:r>
            <a:r>
              <a:rPr lang="en-US" sz="1800" dirty="0" err="1" smtClean="0"/>
              <a:t>factoryList.addElement</a:t>
            </a:r>
            <a:r>
              <a:rPr lang="en-US" sz="1800" dirty="0" smtClean="0"/>
              <a:t>(</a:t>
            </a:r>
            <a:r>
              <a:rPr lang="en-US" sz="1800" dirty="0" err="1" smtClean="0"/>
              <a:t>fct</a:t>
            </a:r>
            <a:r>
              <a:rPr lang="en-US" sz="1800" dirty="0" smtClean="0"/>
              <a:t>);    </a:t>
            </a:r>
          </a:p>
          <a:p>
            <a:pPr marL="0" indent="0">
              <a:buNone/>
            </a:pPr>
            <a:r>
              <a:rPr lang="en-US" sz="1800" dirty="0"/>
              <a:t>	</a:t>
            </a:r>
            <a:r>
              <a:rPr lang="en-US" sz="1800" dirty="0" smtClean="0"/>
              <a:t>} catch (Exception e) {      </a:t>
            </a:r>
          </a:p>
          <a:p>
            <a:pPr marL="0" indent="0">
              <a:buNone/>
            </a:pPr>
            <a:r>
              <a:rPr lang="en-US" sz="1800" dirty="0"/>
              <a:t>	</a:t>
            </a:r>
            <a:r>
              <a:rPr lang="en-US" sz="1800" dirty="0" smtClean="0"/>
              <a:t>	</a:t>
            </a:r>
            <a:r>
              <a:rPr lang="en-US" sz="1800" dirty="0" err="1" smtClean="0"/>
              <a:t>System.out.println</a:t>
            </a:r>
            <a:r>
              <a:rPr lang="en-US" sz="1800" dirty="0" smtClean="0"/>
              <a:t>("Error: Factory unreachable");      </a:t>
            </a:r>
          </a:p>
          <a:p>
            <a:pPr marL="0" indent="0">
              <a:buNone/>
            </a:pPr>
            <a:r>
              <a:rPr lang="en-US" sz="1800" dirty="0"/>
              <a:t>	</a:t>
            </a:r>
            <a:r>
              <a:rPr lang="en-US" sz="1800" dirty="0" smtClean="0"/>
              <a:t>	</a:t>
            </a:r>
            <a:r>
              <a:rPr lang="en-US" sz="1800" dirty="0" err="1" smtClean="0"/>
              <a:t>e.printStackTrace</a:t>
            </a:r>
            <a:r>
              <a:rPr lang="en-US" sz="1800" dirty="0" smtClean="0"/>
              <a:t>();    </a:t>
            </a:r>
          </a:p>
          <a:p>
            <a:pPr marL="0" indent="0">
              <a:buNone/>
            </a:pPr>
            <a:r>
              <a:rPr lang="en-US" sz="1800" dirty="0"/>
              <a:t>	</a:t>
            </a:r>
            <a:r>
              <a:rPr lang="en-US" sz="1800" dirty="0" smtClean="0"/>
              <a:t>}  </a:t>
            </a:r>
          </a:p>
          <a:p>
            <a:pPr marL="0" indent="0">
              <a:buNone/>
            </a:pPr>
            <a:r>
              <a:rPr lang="en-US" sz="1800" dirty="0" smtClean="0"/>
              <a:t>}  </a:t>
            </a:r>
          </a:p>
        </p:txBody>
      </p:sp>
      <p:sp>
        <p:nvSpPr>
          <p:cNvPr id="4" name="Footer Placeholder 3"/>
          <p:cNvSpPr>
            <a:spLocks noGrp="1"/>
          </p:cNvSpPr>
          <p:nvPr>
            <p:ph type="ftr" sz="quarter" idx="11"/>
          </p:nvPr>
        </p:nvSpPr>
        <p:spPr/>
        <p:txBody>
          <a:bodyPr/>
          <a:lstStyle/>
          <a:p>
            <a:pPr>
              <a:defRPr/>
            </a:pPr>
            <a:r>
              <a:rPr lang="it-IT" altLang="en-US" dirty="0" smtClean="0"/>
              <a:t>Design and </a:t>
            </a:r>
            <a:r>
              <a:rPr lang="it-IT" altLang="en-US" dirty="0" err="1" smtClean="0"/>
              <a:t>softwa</a:t>
            </a:r>
            <a:endParaRPr lang="it-IT" altLang="en-US" dirty="0" smtClean="0"/>
          </a:p>
          <a:p>
            <a:pPr>
              <a:defRPr/>
            </a:pPr>
            <a:r>
              <a:rPr lang="it-IT" altLang="en-US" dirty="0" smtClean="0"/>
              <a:t>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64</a:t>
            </a:fld>
            <a:endParaRPr lang="it-IT" altLang="en-US"/>
          </a:p>
        </p:txBody>
      </p:sp>
    </p:spTree>
    <p:extLst>
      <p:ext uri="{BB962C8B-B14F-4D97-AF65-F5344CB8AC3E}">
        <p14:creationId xmlns:p14="http://schemas.microsoft.com/office/powerpoint/2010/main" val="58425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AccountManager</a:t>
            </a:r>
            <a:endParaRPr lang="en-US" dirty="0"/>
          </a:p>
        </p:txBody>
      </p:sp>
      <p:sp>
        <p:nvSpPr>
          <p:cNvPr id="3" name="Content Placeholder 2"/>
          <p:cNvSpPr>
            <a:spLocks noGrp="1"/>
          </p:cNvSpPr>
          <p:nvPr>
            <p:ph idx="1"/>
          </p:nvPr>
        </p:nvSpPr>
        <p:spPr>
          <a:xfrm>
            <a:off x="685800" y="1055368"/>
            <a:ext cx="7772400" cy="5471343"/>
          </a:xfrm>
        </p:spPr>
        <p:txBody>
          <a:bodyPr/>
          <a:lstStyle/>
          <a:p>
            <a:pPr marL="0" indent="0">
              <a:buNone/>
            </a:pPr>
            <a:r>
              <a:rPr lang="en-US" sz="1800" dirty="0" smtClean="0"/>
              <a:t> public </a:t>
            </a:r>
            <a:r>
              <a:rPr lang="en-US" sz="1800" dirty="0" err="1" smtClean="0"/>
              <a:t>AccountFactory</a:t>
            </a:r>
            <a:r>
              <a:rPr lang="en-US" sz="1800" dirty="0" smtClean="0"/>
              <a:t> </a:t>
            </a:r>
            <a:r>
              <a:rPr lang="en-US" sz="1800" dirty="0" err="1" smtClean="0"/>
              <a:t>selectFactory</a:t>
            </a:r>
            <a:r>
              <a:rPr lang="en-US" sz="1800" dirty="0" smtClean="0"/>
              <a:t>() {    </a:t>
            </a:r>
          </a:p>
          <a:p>
            <a:pPr marL="0" indent="0">
              <a:buNone/>
            </a:pPr>
            <a:r>
              <a:rPr lang="en-US" sz="1800" dirty="0"/>
              <a:t>	</a:t>
            </a:r>
            <a:r>
              <a:rPr lang="en-US" sz="1800" dirty="0" err="1" smtClean="0"/>
              <a:t>int</a:t>
            </a:r>
            <a:r>
              <a:rPr lang="en-US" sz="1800" dirty="0" smtClean="0"/>
              <a:t> </a:t>
            </a:r>
            <a:r>
              <a:rPr lang="en-US" sz="1800" dirty="0" err="1" smtClean="0"/>
              <a:t>minLoad</a:t>
            </a:r>
            <a:r>
              <a:rPr lang="en-US" sz="1800" dirty="0" smtClean="0"/>
              <a:t>, load;    </a:t>
            </a:r>
            <a:r>
              <a:rPr lang="en-US" sz="1800" dirty="0" err="1" smtClean="0"/>
              <a:t>int</a:t>
            </a:r>
            <a:r>
              <a:rPr lang="en-US" sz="1800" dirty="0" smtClean="0"/>
              <a:t> index=0;    </a:t>
            </a:r>
            <a:r>
              <a:rPr lang="en-US" sz="1800" dirty="0" err="1" smtClean="0"/>
              <a:t>AccountFactory</a:t>
            </a:r>
            <a:r>
              <a:rPr lang="en-US" sz="1800" dirty="0" smtClean="0"/>
              <a:t> f;    </a:t>
            </a:r>
          </a:p>
          <a:p>
            <a:pPr marL="0" indent="0">
              <a:buNone/>
            </a:pPr>
            <a:r>
              <a:rPr lang="en-US" sz="1800" dirty="0"/>
              <a:t>	</a:t>
            </a:r>
            <a:r>
              <a:rPr lang="en-US" sz="1800" dirty="0" smtClean="0"/>
              <a:t>try {      	Enumeration e = </a:t>
            </a:r>
            <a:r>
              <a:rPr lang="en-US" sz="1800" dirty="0" err="1" smtClean="0"/>
              <a:t>factoryList.elements</a:t>
            </a:r>
            <a:r>
              <a:rPr lang="en-US" sz="1800" dirty="0" smtClean="0"/>
              <a:t>();       </a:t>
            </a:r>
          </a:p>
          <a:p>
            <a:pPr marL="0" indent="0">
              <a:buNone/>
            </a:pPr>
            <a:r>
              <a:rPr lang="en-US" sz="1800" dirty="0"/>
              <a:t>	</a:t>
            </a:r>
            <a:r>
              <a:rPr lang="en-US" sz="1800" dirty="0" smtClean="0"/>
              <a:t>	f = (</a:t>
            </a:r>
            <a:r>
              <a:rPr lang="en-US" sz="1800" dirty="0" err="1" smtClean="0"/>
              <a:t>AccountFactory</a:t>
            </a:r>
            <a:r>
              <a:rPr lang="en-US" sz="1800" dirty="0" smtClean="0"/>
              <a:t>) </a:t>
            </a:r>
            <a:r>
              <a:rPr lang="en-US" sz="1800" dirty="0" err="1" smtClean="0"/>
              <a:t>e.nextElement</a:t>
            </a:r>
            <a:r>
              <a:rPr lang="en-US" sz="1800" dirty="0" smtClean="0"/>
              <a:t>();      </a:t>
            </a:r>
          </a:p>
          <a:p>
            <a:pPr marL="0" indent="0">
              <a:buNone/>
            </a:pPr>
            <a:r>
              <a:rPr lang="en-US" sz="1800" dirty="0"/>
              <a:t>	</a:t>
            </a:r>
            <a:r>
              <a:rPr lang="en-US" sz="1800" dirty="0" smtClean="0"/>
              <a:t>	</a:t>
            </a:r>
            <a:r>
              <a:rPr lang="en-US" sz="1800" dirty="0" err="1" smtClean="0"/>
              <a:t>minLoad</a:t>
            </a:r>
            <a:r>
              <a:rPr lang="en-US" sz="1800" dirty="0" smtClean="0"/>
              <a:t> = </a:t>
            </a:r>
            <a:r>
              <a:rPr lang="en-US" sz="1800" dirty="0" err="1" smtClean="0"/>
              <a:t>f.getLoad</a:t>
            </a:r>
            <a:r>
              <a:rPr lang="en-US" sz="1800" dirty="0" smtClean="0"/>
              <a:t>();      </a:t>
            </a:r>
          </a:p>
          <a:p>
            <a:pPr marL="0" indent="0">
              <a:buNone/>
            </a:pPr>
            <a:r>
              <a:rPr lang="en-US" sz="1800" dirty="0"/>
              <a:t>	</a:t>
            </a:r>
            <a:r>
              <a:rPr lang="en-US" sz="1800" dirty="0" smtClean="0"/>
              <a:t>	index=</a:t>
            </a:r>
            <a:r>
              <a:rPr lang="en-US" sz="1800" dirty="0" err="1" smtClean="0"/>
              <a:t>factoryList.indexOf</a:t>
            </a:r>
            <a:r>
              <a:rPr lang="en-US" sz="1800" dirty="0" smtClean="0"/>
              <a:t>(f);      		</a:t>
            </a:r>
          </a:p>
          <a:p>
            <a:pPr marL="0" indent="0">
              <a:buNone/>
            </a:pPr>
            <a:r>
              <a:rPr lang="en-US" sz="1800" dirty="0"/>
              <a:t>	</a:t>
            </a:r>
            <a:r>
              <a:rPr lang="en-US" sz="1800" dirty="0" smtClean="0"/>
              <a:t>	while(</a:t>
            </a:r>
            <a:r>
              <a:rPr lang="en-US" sz="1800" dirty="0" err="1" smtClean="0"/>
              <a:t>e.hasMoreElements</a:t>
            </a:r>
            <a:r>
              <a:rPr lang="en-US" sz="1800" dirty="0" smtClean="0"/>
              <a:t>()) {	</a:t>
            </a:r>
          </a:p>
          <a:p>
            <a:pPr marL="0" indent="0">
              <a:buNone/>
            </a:pPr>
            <a:r>
              <a:rPr lang="en-US" sz="1800" dirty="0"/>
              <a:t>	</a:t>
            </a:r>
            <a:r>
              <a:rPr lang="en-US" sz="1800" dirty="0" smtClean="0"/>
              <a:t>		f = (</a:t>
            </a:r>
            <a:r>
              <a:rPr lang="en-US" sz="1800" dirty="0" err="1" smtClean="0"/>
              <a:t>AccountFactory</a:t>
            </a:r>
            <a:r>
              <a:rPr lang="en-US" sz="1800" dirty="0" smtClean="0"/>
              <a:t>) </a:t>
            </a:r>
            <a:r>
              <a:rPr lang="en-US" sz="1800" dirty="0" err="1" smtClean="0"/>
              <a:t>e.nextElement</a:t>
            </a:r>
            <a:r>
              <a:rPr lang="en-US" sz="1800" dirty="0" smtClean="0"/>
              <a:t>();	</a:t>
            </a:r>
          </a:p>
          <a:p>
            <a:pPr marL="0" indent="0">
              <a:buNone/>
            </a:pPr>
            <a:r>
              <a:rPr lang="en-US" sz="1800" dirty="0"/>
              <a:t>	</a:t>
            </a:r>
            <a:r>
              <a:rPr lang="en-US" sz="1800" dirty="0" smtClean="0"/>
              <a:t>		load = </a:t>
            </a:r>
            <a:r>
              <a:rPr lang="en-US" sz="1800" dirty="0" err="1" smtClean="0"/>
              <a:t>f.getLoad</a:t>
            </a:r>
            <a:r>
              <a:rPr lang="en-US" sz="1800" dirty="0" smtClean="0"/>
              <a:t>();	</a:t>
            </a:r>
          </a:p>
          <a:p>
            <a:pPr marL="0" indent="0">
              <a:buNone/>
            </a:pPr>
            <a:r>
              <a:rPr lang="en-US" sz="1800" dirty="0"/>
              <a:t>	</a:t>
            </a:r>
            <a:r>
              <a:rPr lang="en-US" sz="1800" dirty="0" smtClean="0"/>
              <a:t>		if(</a:t>
            </a:r>
            <a:r>
              <a:rPr lang="en-US" sz="1800" dirty="0" err="1" smtClean="0"/>
              <a:t>minLoad</a:t>
            </a:r>
            <a:r>
              <a:rPr lang="en-US" sz="1800" dirty="0" smtClean="0"/>
              <a:t> &gt; load) {</a:t>
            </a:r>
            <a:r>
              <a:rPr lang="en-US" sz="1800" dirty="0"/>
              <a:t> </a:t>
            </a:r>
            <a:endParaRPr lang="en-US" sz="1800" dirty="0" smtClean="0"/>
          </a:p>
          <a:p>
            <a:pPr marL="0" indent="0">
              <a:buNone/>
            </a:pPr>
            <a:r>
              <a:rPr lang="en-US" sz="1800" dirty="0"/>
              <a:t>	</a:t>
            </a:r>
            <a:r>
              <a:rPr lang="en-US" sz="1800" dirty="0" smtClean="0"/>
              <a:t>			</a:t>
            </a:r>
            <a:r>
              <a:rPr lang="en-US" sz="1800" dirty="0" err="1" smtClean="0"/>
              <a:t>minLoad</a:t>
            </a:r>
            <a:r>
              <a:rPr lang="en-US" sz="1800" dirty="0" smtClean="0"/>
              <a:t> = load;	    </a:t>
            </a:r>
          </a:p>
          <a:p>
            <a:pPr marL="0" indent="0">
              <a:buNone/>
            </a:pPr>
            <a:r>
              <a:rPr lang="en-US" sz="1800" dirty="0"/>
              <a:t>	</a:t>
            </a:r>
            <a:r>
              <a:rPr lang="en-US" sz="1800" dirty="0" smtClean="0"/>
              <a:t>			index=</a:t>
            </a:r>
            <a:r>
              <a:rPr lang="en-US" sz="1800" dirty="0" err="1" smtClean="0"/>
              <a:t>factoryList.indexOf</a:t>
            </a:r>
            <a:r>
              <a:rPr lang="en-US" sz="1800" dirty="0" smtClean="0"/>
              <a:t>(f);	  </a:t>
            </a:r>
          </a:p>
          <a:p>
            <a:pPr marL="0" indent="0">
              <a:buNone/>
            </a:pPr>
            <a:r>
              <a:rPr lang="en-US" sz="1800" dirty="0"/>
              <a:t>	</a:t>
            </a:r>
            <a:r>
              <a:rPr lang="en-US" sz="1800" dirty="0" smtClean="0"/>
              <a:t>}      }    } catch (Exception e) {      	</a:t>
            </a:r>
          </a:p>
          <a:p>
            <a:pPr marL="0" indent="0">
              <a:buNone/>
            </a:pPr>
            <a:r>
              <a:rPr lang="en-US" sz="1800" dirty="0"/>
              <a:t>	</a:t>
            </a:r>
            <a:r>
              <a:rPr lang="en-US" sz="1800" dirty="0" smtClean="0"/>
              <a:t>		</a:t>
            </a:r>
            <a:r>
              <a:rPr lang="en-US" sz="1800" dirty="0" err="1" smtClean="0"/>
              <a:t>e.printStackTrace</a:t>
            </a:r>
            <a:r>
              <a:rPr lang="en-US" sz="1800" dirty="0" smtClean="0"/>
              <a:t>();    }    </a:t>
            </a:r>
          </a:p>
          <a:p>
            <a:pPr marL="0" indent="0">
              <a:buNone/>
            </a:pPr>
            <a:r>
              <a:rPr lang="en-US" sz="1800" dirty="0"/>
              <a:t>	</a:t>
            </a:r>
            <a:r>
              <a:rPr lang="en-US" sz="1800" dirty="0" smtClean="0"/>
              <a:t>return (</a:t>
            </a:r>
            <a:r>
              <a:rPr lang="en-US" sz="1800" dirty="0" err="1" smtClean="0"/>
              <a:t>AccountFactory</a:t>
            </a:r>
            <a:r>
              <a:rPr lang="en-US" sz="1800" dirty="0" smtClean="0"/>
              <a:t>) </a:t>
            </a:r>
            <a:r>
              <a:rPr lang="en-US" sz="1800" dirty="0" err="1" smtClean="0"/>
              <a:t>factoryList.elementAt</a:t>
            </a:r>
            <a:r>
              <a:rPr lang="en-US" sz="1800" dirty="0" smtClean="0"/>
              <a:t>(index);  </a:t>
            </a:r>
          </a:p>
          <a:p>
            <a:pPr marL="0" indent="0">
              <a:buNone/>
            </a:pP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dirty="0" smtClean="0"/>
              <a:t>Design and </a:t>
            </a:r>
            <a:r>
              <a:rPr lang="it-IT" altLang="en-US" dirty="0" err="1" smtClean="0"/>
              <a:t>softwa</a:t>
            </a:r>
            <a:endParaRPr lang="it-IT" altLang="en-US" dirty="0" smtClean="0"/>
          </a:p>
          <a:p>
            <a:pPr>
              <a:defRPr/>
            </a:pPr>
            <a:r>
              <a:rPr lang="it-IT" altLang="en-US" dirty="0" smtClean="0"/>
              <a:t>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65</a:t>
            </a:fld>
            <a:endParaRPr lang="it-IT" altLang="en-US"/>
          </a:p>
        </p:txBody>
      </p:sp>
    </p:spTree>
    <p:extLst>
      <p:ext uri="{BB962C8B-B14F-4D97-AF65-F5344CB8AC3E}">
        <p14:creationId xmlns:p14="http://schemas.microsoft.com/office/powerpoint/2010/main" val="1675584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AccountManager</a:t>
            </a:r>
            <a:endParaRPr lang="en-US" dirty="0"/>
          </a:p>
        </p:txBody>
      </p:sp>
      <p:sp>
        <p:nvSpPr>
          <p:cNvPr id="3" name="Content Placeholder 2"/>
          <p:cNvSpPr>
            <a:spLocks noGrp="1"/>
          </p:cNvSpPr>
          <p:nvPr>
            <p:ph idx="1"/>
          </p:nvPr>
        </p:nvSpPr>
        <p:spPr>
          <a:xfrm>
            <a:off x="685800" y="1055368"/>
            <a:ext cx="7772400" cy="5471343"/>
          </a:xfrm>
        </p:spPr>
        <p:txBody>
          <a:bodyPr/>
          <a:lstStyle/>
          <a:p>
            <a:pPr marL="0" indent="0">
              <a:buNone/>
            </a:pPr>
            <a:r>
              <a:rPr lang="en-US" sz="1800" dirty="0" smtClean="0"/>
              <a:t> public Account open(String name) throws </a:t>
            </a:r>
            <a:r>
              <a:rPr lang="en-US" sz="1800" dirty="0" err="1" smtClean="0"/>
              <a:t>RemoteException</a:t>
            </a:r>
            <a:r>
              <a:rPr lang="en-US" sz="1800" dirty="0" smtClean="0"/>
              <a:t> {    </a:t>
            </a:r>
          </a:p>
          <a:p>
            <a:pPr marL="0" indent="0">
              <a:buNone/>
            </a:pPr>
            <a:r>
              <a:rPr lang="en-US" sz="1800" dirty="0"/>
              <a:t>	</a:t>
            </a:r>
            <a:r>
              <a:rPr lang="en-US" sz="1800" dirty="0" err="1" smtClean="0"/>
              <a:t>AccountFactory</a:t>
            </a:r>
            <a:r>
              <a:rPr lang="en-US" sz="1800" dirty="0" smtClean="0"/>
              <a:t> factory;    </a:t>
            </a:r>
          </a:p>
          <a:p>
            <a:pPr marL="0" indent="0">
              <a:buNone/>
            </a:pPr>
            <a:r>
              <a:rPr lang="en-US" sz="1800" dirty="0"/>
              <a:t>	</a:t>
            </a:r>
            <a:r>
              <a:rPr lang="en-US" sz="1800" dirty="0" smtClean="0"/>
              <a:t>/* ...Security checks... */    </a:t>
            </a:r>
          </a:p>
          <a:p>
            <a:pPr marL="0" indent="0">
              <a:buNone/>
            </a:pPr>
            <a:r>
              <a:rPr lang="en-US" sz="1800" dirty="0"/>
              <a:t>	</a:t>
            </a:r>
            <a:r>
              <a:rPr lang="en-US" sz="1800" dirty="0" smtClean="0"/>
              <a:t>Account account = (Account) _</a:t>
            </a:r>
            <a:r>
              <a:rPr lang="en-US" sz="1800" dirty="0" err="1" smtClean="0"/>
              <a:t>accounts.get</a:t>
            </a:r>
            <a:r>
              <a:rPr lang="en-US" sz="1800" dirty="0" smtClean="0"/>
              <a:t>(name);    </a:t>
            </a:r>
          </a:p>
          <a:p>
            <a:pPr marL="0" indent="0">
              <a:buNone/>
            </a:pPr>
            <a:r>
              <a:rPr lang="en-US" sz="1800" dirty="0"/>
              <a:t>	</a:t>
            </a:r>
            <a:r>
              <a:rPr lang="en-US" sz="1800" dirty="0" smtClean="0"/>
              <a:t>if(account == null) {      factory = </a:t>
            </a:r>
            <a:r>
              <a:rPr lang="en-US" sz="1800" dirty="0" err="1" smtClean="0"/>
              <a:t>selectFactory</a:t>
            </a:r>
            <a:r>
              <a:rPr lang="en-US" sz="1800" dirty="0" smtClean="0"/>
              <a:t>();      </a:t>
            </a:r>
          </a:p>
          <a:p>
            <a:pPr marL="0" indent="0">
              <a:buNone/>
            </a:pPr>
            <a:r>
              <a:rPr lang="en-US" sz="1800" dirty="0"/>
              <a:t>	</a:t>
            </a:r>
            <a:r>
              <a:rPr lang="en-US" sz="1800" dirty="0" smtClean="0"/>
              <a:t>try {	</a:t>
            </a:r>
          </a:p>
          <a:p>
            <a:pPr marL="0" indent="0">
              <a:buNone/>
            </a:pPr>
            <a:r>
              <a:rPr lang="en-US" sz="1800" dirty="0"/>
              <a:t>	</a:t>
            </a:r>
            <a:r>
              <a:rPr lang="en-US" sz="1800" dirty="0" smtClean="0"/>
              <a:t>	account = </a:t>
            </a:r>
            <a:r>
              <a:rPr lang="en-US" sz="1800" dirty="0" err="1" smtClean="0"/>
              <a:t>factory.createAccount</a:t>
            </a:r>
            <a:r>
              <a:rPr lang="en-US" sz="1800" dirty="0" smtClean="0"/>
              <a:t>(name, 0);				_</a:t>
            </a:r>
            <a:r>
              <a:rPr lang="en-US" sz="1800" dirty="0" err="1" smtClean="0"/>
              <a:t>accounts.put</a:t>
            </a:r>
            <a:r>
              <a:rPr lang="en-US" sz="1800" dirty="0" smtClean="0"/>
              <a:t>(name, account);      </a:t>
            </a:r>
          </a:p>
          <a:p>
            <a:pPr marL="0" indent="0">
              <a:buNone/>
            </a:pPr>
            <a:r>
              <a:rPr lang="en-US" sz="1800" dirty="0"/>
              <a:t>	</a:t>
            </a:r>
            <a:r>
              <a:rPr lang="en-US" sz="1800" dirty="0" smtClean="0"/>
              <a:t>} catch (Exception e) {	</a:t>
            </a:r>
            <a:r>
              <a:rPr lang="en-US" sz="1800" dirty="0" err="1" smtClean="0"/>
              <a:t>e.printStackTrace</a:t>
            </a:r>
            <a:r>
              <a:rPr lang="en-US" sz="1800" dirty="0" smtClean="0"/>
              <a:t>();      }    }    </a:t>
            </a:r>
          </a:p>
          <a:p>
            <a:pPr marL="0" indent="0">
              <a:buNone/>
            </a:pPr>
            <a:r>
              <a:rPr lang="en-US" sz="1800" dirty="0"/>
              <a:t>	</a:t>
            </a:r>
            <a:r>
              <a:rPr lang="en-US" sz="1800" dirty="0" smtClean="0"/>
              <a:t>return account;  </a:t>
            </a:r>
          </a:p>
          <a:p>
            <a:pPr marL="0" indent="0">
              <a:buNone/>
            </a:pP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dirty="0" smtClean="0"/>
              <a:t>Design and </a:t>
            </a:r>
            <a:r>
              <a:rPr lang="it-IT" altLang="en-US" dirty="0" err="1" smtClean="0"/>
              <a:t>softwa</a:t>
            </a:r>
            <a:endParaRPr lang="it-IT" altLang="en-US" dirty="0" smtClean="0"/>
          </a:p>
          <a:p>
            <a:pPr>
              <a:defRPr/>
            </a:pPr>
            <a:r>
              <a:rPr lang="it-IT" altLang="en-US" dirty="0" smtClean="0"/>
              <a:t>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66</a:t>
            </a:fld>
            <a:endParaRPr lang="it-IT" altLang="en-US"/>
          </a:p>
        </p:txBody>
      </p:sp>
    </p:spTree>
    <p:extLst>
      <p:ext uri="{BB962C8B-B14F-4D97-AF65-F5344CB8AC3E}">
        <p14:creationId xmlns:p14="http://schemas.microsoft.com/office/powerpoint/2010/main" val="1160490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a:t>
            </a:r>
            <a:r>
              <a:rPr lang="en-US" dirty="0" err="1" smtClean="0"/>
              <a:t>AccountManager</a:t>
            </a:r>
            <a:endParaRPr lang="en-US" dirty="0"/>
          </a:p>
        </p:txBody>
      </p:sp>
      <p:sp>
        <p:nvSpPr>
          <p:cNvPr id="3" name="Content Placeholder 2"/>
          <p:cNvSpPr>
            <a:spLocks noGrp="1"/>
          </p:cNvSpPr>
          <p:nvPr>
            <p:ph idx="1"/>
          </p:nvPr>
        </p:nvSpPr>
        <p:spPr>
          <a:xfrm>
            <a:off x="365761" y="1055368"/>
            <a:ext cx="8425542" cy="5471343"/>
          </a:xfrm>
        </p:spPr>
        <p:txBody>
          <a:bodyPr/>
          <a:lstStyle/>
          <a:p>
            <a:pPr marL="0" indent="0">
              <a:buNone/>
            </a:pPr>
            <a:r>
              <a:rPr lang="en-US" sz="1800" dirty="0" smtClean="0"/>
              <a:t>public static void main(String[] </a:t>
            </a:r>
            <a:r>
              <a:rPr lang="en-US" sz="1800" dirty="0" err="1" smtClean="0"/>
              <a:t>args</a:t>
            </a:r>
            <a:r>
              <a:rPr lang="en-US" sz="1800" dirty="0" smtClean="0"/>
              <a:t>) {    </a:t>
            </a:r>
          </a:p>
          <a:p>
            <a:pPr marL="0" indent="0">
              <a:buNone/>
            </a:pPr>
            <a:r>
              <a:rPr lang="en-US" sz="1800" dirty="0"/>
              <a:t>	</a:t>
            </a:r>
            <a:r>
              <a:rPr lang="en-US" sz="1800" dirty="0" smtClean="0"/>
              <a:t>String _</a:t>
            </a:r>
            <a:r>
              <a:rPr lang="en-US" sz="1800" dirty="0" err="1" smtClean="0"/>
              <a:t>hostName</a:t>
            </a:r>
            <a:r>
              <a:rPr lang="en-US" sz="1800" dirty="0" smtClean="0"/>
              <a:t>;    </a:t>
            </a:r>
          </a:p>
          <a:p>
            <a:pPr marL="0" indent="0">
              <a:buNone/>
            </a:pPr>
            <a:r>
              <a:rPr lang="en-US" sz="1800" dirty="0"/>
              <a:t>	</a:t>
            </a:r>
            <a:r>
              <a:rPr lang="en-US" sz="1800" dirty="0" smtClean="0"/>
              <a:t>try {      </a:t>
            </a:r>
          </a:p>
          <a:p>
            <a:pPr marL="0" indent="0">
              <a:buNone/>
            </a:pPr>
            <a:r>
              <a:rPr lang="en-US" sz="1800" dirty="0"/>
              <a:t>	 </a:t>
            </a:r>
            <a:r>
              <a:rPr lang="en-US" sz="1800" dirty="0" smtClean="0"/>
              <a:t> </a:t>
            </a:r>
            <a:r>
              <a:rPr lang="en-US" sz="1800" dirty="0" err="1" smtClean="0"/>
              <a:t>System.setSecurityManager</a:t>
            </a:r>
            <a:r>
              <a:rPr lang="en-US" sz="1800" dirty="0" smtClean="0"/>
              <a:t>(new </a:t>
            </a:r>
            <a:r>
              <a:rPr lang="en-US" sz="1800" dirty="0" err="1" smtClean="0"/>
              <a:t>RMISecurityManager</a:t>
            </a:r>
            <a:r>
              <a:rPr lang="en-US" sz="1800" dirty="0" smtClean="0"/>
              <a:t>());      </a:t>
            </a:r>
          </a:p>
          <a:p>
            <a:pPr marL="0" indent="0">
              <a:buNone/>
            </a:pPr>
            <a:r>
              <a:rPr lang="en-US" sz="1800" dirty="0"/>
              <a:t>	</a:t>
            </a:r>
            <a:r>
              <a:rPr lang="en-US" sz="1800" dirty="0" smtClean="0"/>
              <a:t>  _</a:t>
            </a:r>
            <a:r>
              <a:rPr lang="en-US" sz="1800" dirty="0" err="1" smtClean="0"/>
              <a:t>hostName</a:t>
            </a:r>
            <a:r>
              <a:rPr lang="en-US" sz="1800" dirty="0" smtClean="0"/>
              <a:t> = </a:t>
            </a:r>
            <a:r>
              <a:rPr lang="en-US" sz="1800" dirty="0" err="1" smtClean="0"/>
              <a:t>InetAddress.getLocalHost</a:t>
            </a:r>
            <a:r>
              <a:rPr lang="en-US" sz="1800" dirty="0" smtClean="0"/>
              <a:t>().</a:t>
            </a:r>
            <a:r>
              <a:rPr lang="en-US" sz="1800" dirty="0" err="1" smtClean="0"/>
              <a:t>getHostName</a:t>
            </a:r>
            <a:r>
              <a:rPr lang="en-US" sz="1800" dirty="0" smtClean="0"/>
              <a:t>();       </a:t>
            </a:r>
          </a:p>
          <a:p>
            <a:pPr marL="0" indent="0">
              <a:buNone/>
            </a:pPr>
            <a:r>
              <a:rPr lang="en-US" sz="1800" dirty="0"/>
              <a:t>	</a:t>
            </a:r>
            <a:r>
              <a:rPr lang="en-US" sz="1800" dirty="0" smtClean="0"/>
              <a:t>  </a:t>
            </a:r>
            <a:r>
              <a:rPr lang="en-US" sz="1800" dirty="0" err="1" smtClean="0"/>
              <a:t>AccountManagerImpl</a:t>
            </a:r>
            <a:r>
              <a:rPr lang="en-US" sz="1800" dirty="0" smtClean="0"/>
              <a:t> server = new </a:t>
            </a:r>
            <a:r>
              <a:rPr lang="en-US" sz="1800" dirty="0" err="1" smtClean="0"/>
              <a:t>AccountManagerImpl</a:t>
            </a:r>
            <a:r>
              <a:rPr lang="en-US" sz="1800" dirty="0" smtClean="0"/>
              <a:t>(_</a:t>
            </a:r>
            <a:r>
              <a:rPr lang="en-US" sz="1800" dirty="0" err="1" smtClean="0"/>
              <a:t>hostName</a:t>
            </a:r>
            <a:r>
              <a:rPr lang="en-US" sz="1800" dirty="0" smtClean="0"/>
              <a:t>);       </a:t>
            </a:r>
          </a:p>
          <a:p>
            <a:pPr marL="0" indent="0">
              <a:buNone/>
            </a:pPr>
            <a:r>
              <a:rPr lang="en-US" sz="1800" dirty="0"/>
              <a:t>	</a:t>
            </a:r>
            <a:r>
              <a:rPr lang="en-US" sz="1800" dirty="0" smtClean="0"/>
              <a:t>  </a:t>
            </a:r>
            <a:r>
              <a:rPr lang="en-US" sz="1800" dirty="0" err="1" smtClean="0"/>
              <a:t>server.addFactory</a:t>
            </a:r>
            <a:r>
              <a:rPr lang="en-US" sz="1800" dirty="0" smtClean="0"/>
              <a:t>(</a:t>
            </a:r>
            <a:r>
              <a:rPr lang="en-US" sz="1800" dirty="0" err="1" smtClean="0"/>
              <a:t>args</a:t>
            </a:r>
            <a:r>
              <a:rPr lang="en-US" sz="1800" dirty="0" smtClean="0"/>
              <a:t>[0]);      </a:t>
            </a:r>
          </a:p>
          <a:p>
            <a:pPr marL="0" indent="0">
              <a:buNone/>
            </a:pPr>
            <a:r>
              <a:rPr lang="en-US" sz="1800" dirty="0"/>
              <a:t>	</a:t>
            </a:r>
            <a:r>
              <a:rPr lang="en-US" sz="1800" dirty="0" smtClean="0"/>
              <a:t>  </a:t>
            </a:r>
            <a:r>
              <a:rPr lang="en-US" sz="1800" dirty="0" err="1" smtClean="0"/>
              <a:t>Naming.rebind</a:t>
            </a:r>
            <a:r>
              <a:rPr lang="en-US" sz="1800" dirty="0" smtClean="0"/>
              <a:t>("//"+_</a:t>
            </a:r>
            <a:r>
              <a:rPr lang="en-US" sz="1800" dirty="0" err="1" smtClean="0"/>
              <a:t>hostName</a:t>
            </a:r>
            <a:r>
              <a:rPr lang="en-US" sz="1800" dirty="0" smtClean="0"/>
              <a:t>+"/</a:t>
            </a:r>
            <a:r>
              <a:rPr lang="en-US" sz="1800" dirty="0" err="1" smtClean="0"/>
              <a:t>AccountManager</a:t>
            </a:r>
            <a:r>
              <a:rPr lang="en-US" sz="1800" dirty="0" smtClean="0"/>
              <a:t>", server);      	  </a:t>
            </a:r>
          </a:p>
          <a:p>
            <a:pPr marL="0" indent="0">
              <a:buNone/>
            </a:pPr>
            <a:r>
              <a:rPr lang="en-US" sz="1800" dirty="0"/>
              <a:t>	</a:t>
            </a:r>
            <a:r>
              <a:rPr lang="en-US" sz="1800" dirty="0" smtClean="0"/>
              <a:t>  </a:t>
            </a:r>
            <a:r>
              <a:rPr lang="en-US" sz="1800" dirty="0" err="1" smtClean="0"/>
              <a:t>System.out.println</a:t>
            </a:r>
            <a:r>
              <a:rPr lang="en-US" sz="1800" dirty="0" smtClean="0"/>
              <a:t>("Server bound on "+_</a:t>
            </a:r>
            <a:r>
              <a:rPr lang="en-US" sz="1800" dirty="0" err="1" smtClean="0"/>
              <a:t>hostName</a:t>
            </a:r>
            <a:r>
              <a:rPr lang="en-US" sz="1800" dirty="0" smtClean="0"/>
              <a:t>);    </a:t>
            </a:r>
          </a:p>
          <a:p>
            <a:pPr marL="0" indent="0">
              <a:buNone/>
            </a:pPr>
            <a:r>
              <a:rPr lang="en-US" sz="1800" dirty="0"/>
              <a:t>	</a:t>
            </a:r>
            <a:r>
              <a:rPr lang="en-US" sz="1800" dirty="0" smtClean="0"/>
              <a:t>} catch (Exception e) {      </a:t>
            </a:r>
            <a:r>
              <a:rPr lang="en-US" sz="1800" dirty="0" err="1" smtClean="0"/>
              <a:t>e.printStackTrace</a:t>
            </a:r>
            <a:r>
              <a:rPr lang="en-US" sz="1800" dirty="0" smtClean="0"/>
              <a:t>();    }  </a:t>
            </a:r>
          </a:p>
          <a:p>
            <a:pPr marL="0" indent="0">
              <a:buNone/>
            </a:pPr>
            <a:r>
              <a:rPr lang="en-US" sz="1800" dirty="0" smtClean="0"/>
              <a:t>}}</a:t>
            </a:r>
            <a:endParaRPr lang="en-US" sz="1800" dirty="0"/>
          </a:p>
        </p:txBody>
      </p:sp>
      <p:sp>
        <p:nvSpPr>
          <p:cNvPr id="4" name="Footer Placeholder 3"/>
          <p:cNvSpPr>
            <a:spLocks noGrp="1"/>
          </p:cNvSpPr>
          <p:nvPr>
            <p:ph type="ftr" sz="quarter" idx="11"/>
          </p:nvPr>
        </p:nvSpPr>
        <p:spPr/>
        <p:txBody>
          <a:bodyPr/>
          <a:lstStyle/>
          <a:p>
            <a:pPr>
              <a:defRPr/>
            </a:pPr>
            <a:r>
              <a:rPr lang="it-IT" altLang="en-US" dirty="0" smtClean="0"/>
              <a:t>Design and </a:t>
            </a:r>
            <a:r>
              <a:rPr lang="it-IT" altLang="en-US" dirty="0" err="1" smtClean="0"/>
              <a:t>softwa</a:t>
            </a:r>
            <a:endParaRPr lang="it-IT" altLang="en-US" dirty="0" smtClean="0"/>
          </a:p>
          <a:p>
            <a:pPr>
              <a:defRPr/>
            </a:pPr>
            <a:r>
              <a:rPr lang="it-IT" altLang="en-US" dirty="0" smtClean="0"/>
              <a:t>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67</a:t>
            </a:fld>
            <a:endParaRPr lang="it-IT" altLang="en-US"/>
          </a:p>
        </p:txBody>
      </p:sp>
    </p:spTree>
    <p:extLst>
      <p:ext uri="{BB962C8B-B14F-4D97-AF65-F5344CB8AC3E}">
        <p14:creationId xmlns:p14="http://schemas.microsoft.com/office/powerpoint/2010/main" val="1045669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simple example: a trivial prototype of a “banking application” - Client</a:t>
            </a:r>
            <a:endParaRPr lang="en-US" dirty="0"/>
          </a:p>
        </p:txBody>
      </p:sp>
      <p:sp>
        <p:nvSpPr>
          <p:cNvPr id="3" name="Content Placeholder 2"/>
          <p:cNvSpPr>
            <a:spLocks noGrp="1"/>
          </p:cNvSpPr>
          <p:nvPr>
            <p:ph idx="1"/>
          </p:nvPr>
        </p:nvSpPr>
        <p:spPr>
          <a:xfrm>
            <a:off x="365761" y="1319349"/>
            <a:ext cx="8425542" cy="5207362"/>
          </a:xfrm>
        </p:spPr>
        <p:txBody>
          <a:bodyPr/>
          <a:lstStyle/>
          <a:p>
            <a:pPr marL="0" indent="0">
              <a:buNone/>
            </a:pPr>
            <a:r>
              <a:rPr lang="en-US" sz="1800" dirty="0" smtClean="0"/>
              <a:t>import </a:t>
            </a:r>
            <a:r>
              <a:rPr lang="en-US" sz="1800" dirty="0" err="1" smtClean="0"/>
              <a:t>java.rmi</a:t>
            </a:r>
            <a:r>
              <a:rPr lang="en-US" sz="1800" dirty="0" smtClean="0"/>
              <a:t>.*;</a:t>
            </a:r>
          </a:p>
          <a:p>
            <a:pPr marL="0" indent="0">
              <a:buNone/>
            </a:pPr>
            <a:r>
              <a:rPr lang="en-US" sz="1800" dirty="0" smtClean="0"/>
              <a:t>public class Client {  </a:t>
            </a:r>
          </a:p>
          <a:p>
            <a:pPr marL="0" indent="0">
              <a:buNone/>
            </a:pPr>
            <a:r>
              <a:rPr lang="en-US" sz="1800" dirty="0"/>
              <a:t>	</a:t>
            </a:r>
            <a:r>
              <a:rPr lang="en-US" sz="1800" dirty="0" smtClean="0"/>
              <a:t>public static void main(String[] </a:t>
            </a:r>
            <a:r>
              <a:rPr lang="en-US" sz="1800" dirty="0" err="1" smtClean="0"/>
              <a:t>args</a:t>
            </a:r>
            <a:r>
              <a:rPr lang="en-US" sz="1800" dirty="0" smtClean="0"/>
              <a:t>) {    </a:t>
            </a:r>
          </a:p>
          <a:p>
            <a:pPr marL="0" indent="0">
              <a:buNone/>
            </a:pPr>
            <a:r>
              <a:rPr lang="en-US" sz="1800" dirty="0"/>
              <a:t>	</a:t>
            </a:r>
            <a:r>
              <a:rPr lang="en-US" sz="1800" dirty="0" smtClean="0"/>
              <a:t>try {      </a:t>
            </a:r>
          </a:p>
          <a:p>
            <a:pPr marL="0" indent="0">
              <a:buNone/>
            </a:pPr>
            <a:r>
              <a:rPr lang="en-US" sz="1800" dirty="0"/>
              <a:t>	</a:t>
            </a:r>
            <a:r>
              <a:rPr lang="en-US" sz="1800" dirty="0" smtClean="0"/>
              <a:t>	</a:t>
            </a:r>
            <a:r>
              <a:rPr lang="en-US" sz="1800" dirty="0" err="1" smtClean="0"/>
              <a:t>System.setSecurityManager</a:t>
            </a:r>
            <a:r>
              <a:rPr lang="en-US" sz="1800" dirty="0" smtClean="0"/>
              <a:t>(new </a:t>
            </a:r>
            <a:r>
              <a:rPr lang="en-US" sz="1800" dirty="0" err="1" smtClean="0"/>
              <a:t>RMISecurityManager</a:t>
            </a:r>
            <a:r>
              <a:rPr lang="en-US" sz="1800" dirty="0" smtClean="0"/>
              <a:t>());      			</a:t>
            </a:r>
            <a:r>
              <a:rPr lang="en-US" sz="1800" dirty="0" err="1" smtClean="0"/>
              <a:t>System.out.println</a:t>
            </a:r>
            <a:r>
              <a:rPr lang="en-US" sz="1800" dirty="0" smtClean="0"/>
              <a:t>("Looking up server...");      </a:t>
            </a:r>
          </a:p>
          <a:p>
            <a:pPr marL="0" indent="0">
              <a:buNone/>
            </a:pPr>
            <a:r>
              <a:rPr lang="en-US" sz="1800" dirty="0"/>
              <a:t>	</a:t>
            </a:r>
            <a:r>
              <a:rPr lang="en-US" sz="1800" dirty="0" smtClean="0"/>
              <a:t>	</a:t>
            </a:r>
            <a:r>
              <a:rPr lang="en-US" sz="1800" dirty="0" err="1" smtClean="0"/>
              <a:t>AccountManager</a:t>
            </a:r>
            <a:r>
              <a:rPr lang="en-US" sz="1800" dirty="0" smtClean="0"/>
              <a:t> server = (</a:t>
            </a:r>
            <a:r>
              <a:rPr lang="en-US" sz="1800" dirty="0" err="1" smtClean="0"/>
              <a:t>AccountManager</a:t>
            </a:r>
            <a:r>
              <a:rPr lang="en-US" sz="1800" dirty="0" smtClean="0"/>
              <a:t>)       				</a:t>
            </a:r>
            <a:r>
              <a:rPr lang="en-US" sz="1800" dirty="0" err="1" smtClean="0"/>
              <a:t>Naming.lookup</a:t>
            </a:r>
            <a:r>
              <a:rPr lang="en-US" sz="1800" dirty="0" smtClean="0"/>
              <a:t>("//"+</a:t>
            </a:r>
            <a:r>
              <a:rPr lang="en-US" sz="1800" dirty="0" err="1" smtClean="0"/>
              <a:t>args</a:t>
            </a:r>
            <a:r>
              <a:rPr lang="en-US" sz="1800" dirty="0" smtClean="0"/>
              <a:t>[0]+"/</a:t>
            </a:r>
            <a:r>
              <a:rPr lang="en-US" sz="1800" dirty="0" err="1" smtClean="0"/>
              <a:t>AccountManager</a:t>
            </a:r>
            <a:r>
              <a:rPr lang="en-US" sz="1800" dirty="0" smtClean="0"/>
              <a:t>");      </a:t>
            </a:r>
          </a:p>
          <a:p>
            <a:pPr marL="0" indent="0">
              <a:buNone/>
            </a:pPr>
            <a:r>
              <a:rPr lang="en-US" sz="1800" dirty="0" smtClean="0"/>
              <a:t>		</a:t>
            </a:r>
            <a:r>
              <a:rPr lang="en-US" sz="1800" dirty="0" err="1" smtClean="0"/>
              <a:t>System.out.println</a:t>
            </a:r>
            <a:r>
              <a:rPr lang="en-US" sz="1800" dirty="0" smtClean="0"/>
              <a:t>("Server bound...");      </a:t>
            </a:r>
          </a:p>
          <a:p>
            <a:pPr marL="0" indent="0">
              <a:buNone/>
            </a:pPr>
            <a:r>
              <a:rPr lang="en-US" sz="1800" dirty="0" smtClean="0"/>
              <a:t>		String name = "Jack B. Quick";      </a:t>
            </a:r>
          </a:p>
          <a:p>
            <a:pPr marL="0" indent="0">
              <a:buNone/>
            </a:pPr>
            <a:r>
              <a:rPr lang="en-US" sz="1800" dirty="0" smtClean="0"/>
              <a:t>		Account account = </a:t>
            </a:r>
            <a:r>
              <a:rPr lang="en-US" sz="1800" dirty="0" err="1" smtClean="0"/>
              <a:t>server.open</a:t>
            </a:r>
            <a:r>
              <a:rPr lang="en-US" sz="1800" dirty="0" smtClean="0"/>
              <a:t>(name);      </a:t>
            </a:r>
          </a:p>
          <a:p>
            <a:pPr marL="0" indent="0">
              <a:buNone/>
            </a:pPr>
            <a:r>
              <a:rPr lang="en-US" sz="1800" dirty="0" smtClean="0"/>
              <a:t>		float balance = </a:t>
            </a:r>
            <a:r>
              <a:rPr lang="en-US" sz="1800" dirty="0" err="1" smtClean="0"/>
              <a:t>account.balance</a:t>
            </a:r>
            <a:r>
              <a:rPr lang="en-US" sz="1800" dirty="0" smtClean="0"/>
              <a:t>();      </a:t>
            </a:r>
          </a:p>
          <a:p>
            <a:pPr marL="0" indent="0">
              <a:buNone/>
            </a:pPr>
            <a:r>
              <a:rPr lang="en-US" sz="1800" dirty="0" smtClean="0"/>
              <a:t>		</a:t>
            </a:r>
            <a:r>
              <a:rPr lang="en-US" sz="1800" dirty="0" err="1" smtClean="0"/>
              <a:t>System.out.println</a:t>
            </a:r>
            <a:r>
              <a:rPr lang="en-US" sz="1800" dirty="0" smtClean="0"/>
              <a:t> ("The balance in " + name +			  		"'s account is $" + balance);    </a:t>
            </a:r>
          </a:p>
          <a:p>
            <a:pPr marL="0" indent="0">
              <a:buNone/>
            </a:pPr>
            <a:r>
              <a:rPr lang="en-US" sz="1800" dirty="0"/>
              <a:t>	</a:t>
            </a:r>
            <a:r>
              <a:rPr lang="en-US" sz="1800" dirty="0" smtClean="0"/>
              <a:t>} catch (Exception e) {      </a:t>
            </a:r>
            <a:r>
              <a:rPr lang="en-US" sz="1800" dirty="0" err="1" smtClean="0"/>
              <a:t>e.printStackTrace</a:t>
            </a:r>
            <a:r>
              <a:rPr lang="en-US" sz="1800" dirty="0" smtClean="0"/>
              <a:t>();    }   } }</a:t>
            </a:r>
            <a:endParaRPr lang="en-US" sz="1800" dirty="0"/>
          </a:p>
        </p:txBody>
      </p:sp>
      <p:sp>
        <p:nvSpPr>
          <p:cNvPr id="4" name="Footer Placeholder 3"/>
          <p:cNvSpPr>
            <a:spLocks noGrp="1"/>
          </p:cNvSpPr>
          <p:nvPr>
            <p:ph type="ftr" sz="quarter" idx="11"/>
          </p:nvPr>
        </p:nvSpPr>
        <p:spPr/>
        <p:txBody>
          <a:bodyPr/>
          <a:lstStyle/>
          <a:p>
            <a:pPr>
              <a:defRPr/>
            </a:pPr>
            <a:r>
              <a:rPr lang="it-IT" altLang="en-US" dirty="0" smtClean="0"/>
              <a:t>Design and </a:t>
            </a:r>
            <a:r>
              <a:rPr lang="it-IT" altLang="en-US" dirty="0" err="1" smtClean="0"/>
              <a:t>softwa</a:t>
            </a:r>
            <a:endParaRPr lang="it-IT" altLang="en-US" dirty="0" smtClean="0"/>
          </a:p>
          <a:p>
            <a:pPr>
              <a:defRPr/>
            </a:pPr>
            <a:r>
              <a:rPr lang="it-IT" altLang="en-US" dirty="0" smtClean="0"/>
              <a:t>re </a:t>
            </a:r>
            <a:r>
              <a:rPr lang="it-IT" altLang="en-US" dirty="0" err="1" smtClean="0"/>
              <a:t>architecture</a:t>
            </a:r>
            <a:endParaRPr lang="it-IT" altLang="en-US" dirty="0"/>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68</a:t>
            </a:fld>
            <a:endParaRPr lang="it-IT" altLang="en-US"/>
          </a:p>
        </p:txBody>
      </p:sp>
    </p:spTree>
    <p:extLst>
      <p:ext uri="{BB962C8B-B14F-4D97-AF65-F5344CB8AC3E}">
        <p14:creationId xmlns:p14="http://schemas.microsoft.com/office/powerpoint/2010/main" val="32201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7" y="19992"/>
            <a:ext cx="7772400" cy="528688"/>
          </a:xfrm>
        </p:spPr>
        <p:txBody>
          <a:bodyPr/>
          <a:lstStyle/>
          <a:p>
            <a:pPr eaLnBrk="1" hangingPunct="1"/>
            <a:r>
              <a:rPr lang="en-US" dirty="0">
                <a:effectLst>
                  <a:outerShdw blurRad="38100" dist="38100" dir="2700000" algn="tl">
                    <a:srgbClr val="DDDDDD"/>
                  </a:outerShdw>
                </a:effectLst>
                <a:latin typeface="Arial" charset="0"/>
              </a:rPr>
              <a:t>Principles</a:t>
            </a:r>
          </a:p>
        </p:txBody>
      </p:sp>
      <p:sp>
        <p:nvSpPr>
          <p:cNvPr id="37890" name="Content Placeholder 2"/>
          <p:cNvSpPr>
            <a:spLocks noGrp="1"/>
          </p:cNvSpPr>
          <p:nvPr>
            <p:ph idx="1"/>
          </p:nvPr>
        </p:nvSpPr>
        <p:spPr>
          <a:xfrm>
            <a:off x="485775" y="1196975"/>
            <a:ext cx="8142288" cy="4687888"/>
          </a:xfrm>
        </p:spPr>
        <p:txBody>
          <a:bodyPr/>
          <a:lstStyle/>
          <a:p>
            <a:pPr eaLnBrk="1" hangingPunct="1"/>
            <a:r>
              <a:rPr lang="en-GB" sz="1800" dirty="0">
                <a:latin typeface="Arial" charset="0"/>
              </a:rPr>
              <a:t>Design Principle 1: Divide and conquer</a:t>
            </a:r>
            <a:r>
              <a:rPr lang="en-US" sz="1800" dirty="0">
                <a:latin typeface="Arial" charset="0"/>
              </a:rPr>
              <a:t> </a:t>
            </a:r>
            <a:endParaRPr lang="en-GB" sz="1800" dirty="0">
              <a:latin typeface="Arial" charset="0"/>
            </a:endParaRPr>
          </a:p>
          <a:p>
            <a:pPr eaLnBrk="1" hangingPunct="1"/>
            <a:r>
              <a:rPr lang="en-GB" sz="1800" dirty="0">
                <a:latin typeface="Arial" charset="0"/>
              </a:rPr>
              <a:t>Design Principle 2: Increase cohesion where possible</a:t>
            </a:r>
            <a:r>
              <a:rPr lang="en-US" sz="1800" dirty="0">
                <a:latin typeface="Arial" charset="0"/>
              </a:rPr>
              <a:t> </a:t>
            </a:r>
            <a:endParaRPr lang="en-GB" sz="1800" dirty="0">
              <a:latin typeface="Arial" charset="0"/>
            </a:endParaRPr>
          </a:p>
          <a:p>
            <a:pPr eaLnBrk="1" hangingPunct="1"/>
            <a:r>
              <a:rPr lang="en-GB" sz="1800" dirty="0">
                <a:latin typeface="Arial" charset="0"/>
              </a:rPr>
              <a:t>Design Principle 3: Reduce coupling where possible</a:t>
            </a:r>
            <a:r>
              <a:rPr lang="en-US" sz="1800" dirty="0">
                <a:latin typeface="Arial" charset="0"/>
              </a:rPr>
              <a:t> </a:t>
            </a:r>
            <a:endParaRPr lang="en-GB" sz="1800" dirty="0">
              <a:latin typeface="Arial" charset="0"/>
            </a:endParaRPr>
          </a:p>
          <a:p>
            <a:pPr eaLnBrk="1" hangingPunct="1"/>
            <a:r>
              <a:rPr lang="en-GB" sz="1800" dirty="0">
                <a:latin typeface="Arial" charset="0"/>
              </a:rPr>
              <a:t>Design Principle 4: Keep the level of abstraction as high as possible</a:t>
            </a:r>
            <a:r>
              <a:rPr lang="en-US" sz="1800" dirty="0">
                <a:latin typeface="Arial" charset="0"/>
              </a:rPr>
              <a:t> </a:t>
            </a:r>
            <a:endParaRPr lang="en-GB" sz="1800" dirty="0">
              <a:latin typeface="Arial" charset="0"/>
            </a:endParaRPr>
          </a:p>
          <a:p>
            <a:pPr eaLnBrk="1" hangingPunct="1"/>
            <a:r>
              <a:rPr lang="en-GB" sz="1800" dirty="0">
                <a:latin typeface="Arial" charset="0"/>
              </a:rPr>
              <a:t>Design Principle 5: Increase reusability where possible</a:t>
            </a:r>
          </a:p>
          <a:p>
            <a:pPr eaLnBrk="1" hangingPunct="1"/>
            <a:r>
              <a:rPr lang="en-GB" sz="1800" dirty="0">
                <a:latin typeface="Arial" charset="0"/>
              </a:rPr>
              <a:t>Design Principle 6: Reuse existing designs and code where possible</a:t>
            </a:r>
          </a:p>
          <a:p>
            <a:pPr eaLnBrk="1" hangingPunct="1"/>
            <a:r>
              <a:rPr lang="en-GB" sz="1800" dirty="0">
                <a:latin typeface="Arial" charset="0"/>
              </a:rPr>
              <a:t>Design Principle 7: Design for flexibility</a:t>
            </a:r>
            <a:r>
              <a:rPr lang="en-US" sz="1800" dirty="0">
                <a:latin typeface="Arial" charset="0"/>
              </a:rPr>
              <a:t> </a:t>
            </a:r>
            <a:endParaRPr lang="en-GB" sz="1800" dirty="0">
              <a:latin typeface="Arial" charset="0"/>
            </a:endParaRPr>
          </a:p>
          <a:p>
            <a:pPr eaLnBrk="1" hangingPunct="1"/>
            <a:r>
              <a:rPr lang="en-GB" sz="1800" dirty="0">
                <a:latin typeface="Arial" charset="0"/>
              </a:rPr>
              <a:t>Design Principle 8: Anticipate </a:t>
            </a:r>
            <a:r>
              <a:rPr lang="en-GB" sz="1800" dirty="0" err="1" smtClean="0">
                <a:latin typeface="Arial" charset="0"/>
              </a:rPr>
              <a:t>Dbsolescence</a:t>
            </a:r>
            <a:r>
              <a:rPr lang="en-US" sz="1800" dirty="0" smtClean="0">
                <a:latin typeface="Arial" charset="0"/>
              </a:rPr>
              <a:t> </a:t>
            </a:r>
            <a:endParaRPr lang="en-GB" sz="1800" dirty="0">
              <a:latin typeface="Arial" charset="0"/>
            </a:endParaRPr>
          </a:p>
          <a:p>
            <a:pPr eaLnBrk="1" hangingPunct="1"/>
            <a:r>
              <a:rPr lang="en-GB" sz="1800" dirty="0">
                <a:latin typeface="Arial" charset="0"/>
              </a:rPr>
              <a:t>Design Principle 9: Design for Portability</a:t>
            </a:r>
            <a:r>
              <a:rPr lang="en-US" sz="1800" dirty="0">
                <a:latin typeface="Arial" charset="0"/>
              </a:rPr>
              <a:t> </a:t>
            </a:r>
            <a:endParaRPr lang="en-GB" sz="1800" dirty="0">
              <a:latin typeface="Arial" charset="0"/>
            </a:endParaRPr>
          </a:p>
          <a:p>
            <a:pPr eaLnBrk="1" hangingPunct="1"/>
            <a:r>
              <a:rPr lang="en-GB" sz="1800" dirty="0">
                <a:latin typeface="Arial" charset="0"/>
              </a:rPr>
              <a:t>Design Principle 10: Design for Testability</a:t>
            </a:r>
            <a:r>
              <a:rPr lang="en-US" sz="1800" dirty="0">
                <a:latin typeface="Arial" charset="0"/>
              </a:rPr>
              <a:t> </a:t>
            </a:r>
            <a:endParaRPr lang="en-GB" sz="1800" dirty="0">
              <a:latin typeface="Arial" charset="0"/>
            </a:endParaRPr>
          </a:p>
          <a:p>
            <a:pPr eaLnBrk="1" hangingPunct="1"/>
            <a:r>
              <a:rPr lang="en-GB" sz="1800" dirty="0">
                <a:latin typeface="Arial" charset="0"/>
              </a:rPr>
              <a:t>Design Principle 11: Design </a:t>
            </a:r>
            <a:r>
              <a:rPr lang="en-GB" sz="1800" dirty="0" smtClean="0">
                <a:latin typeface="Arial" charset="0"/>
              </a:rPr>
              <a:t>Defensively</a:t>
            </a:r>
            <a:endParaRPr lang="en-GB" sz="1800" dirty="0" smtClean="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4EF46D86-1CAC-F443-9AD0-587D4CA06B30}" type="slidenum">
              <a:rPr lang="en-US" sz="1200">
                <a:solidFill>
                  <a:srgbClr val="003366"/>
                </a:solidFill>
                <a:latin typeface="Trebuchet MS" charset="0"/>
              </a:rPr>
              <a:pPr/>
              <a:t>69</a:t>
            </a:fld>
            <a:endParaRPr lang="en-US" sz="1200">
              <a:solidFill>
                <a:srgbClr val="003366"/>
              </a:solidFill>
              <a:latin typeface="Trebuchet MS" charset="0"/>
            </a:endParaRPr>
          </a:p>
        </p:txBody>
      </p:sp>
    </p:spTree>
    <p:extLst>
      <p:ext uri="{BB962C8B-B14F-4D97-AF65-F5344CB8AC3E}">
        <p14:creationId xmlns:p14="http://schemas.microsoft.com/office/powerpoint/2010/main" val="42404406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Small Note on Program!</a:t>
            </a:r>
            <a:endParaRPr lang="en-CA" dirty="0"/>
          </a:p>
        </p:txBody>
      </p:sp>
      <p:sp>
        <p:nvSpPr>
          <p:cNvPr id="3" name="Content Placeholder 2"/>
          <p:cNvSpPr>
            <a:spLocks noGrp="1"/>
          </p:cNvSpPr>
          <p:nvPr>
            <p:ph idx="1"/>
          </p:nvPr>
        </p:nvSpPr>
        <p:spPr/>
        <p:txBody>
          <a:bodyPr/>
          <a:lstStyle/>
          <a:p>
            <a:r>
              <a:rPr lang="en-CA" dirty="0" smtClean="0"/>
              <a:t>No lecture on Nov. 2 and Nov. 6</a:t>
            </a:r>
          </a:p>
          <a:p>
            <a:r>
              <a:rPr lang="en-CA" dirty="0" smtClean="0"/>
              <a:t>No lecture on Nov. 30 and Dec. 4</a:t>
            </a:r>
          </a:p>
          <a:p>
            <a:endParaRPr lang="en-CA" dirty="0"/>
          </a:p>
          <a:p>
            <a:pPr marL="0" indent="0">
              <a:buNone/>
            </a:pPr>
            <a:r>
              <a:rPr lang="en-CA" dirty="0" smtClean="0"/>
              <a:t>Since... I won’t be here </a:t>
            </a:r>
            <a:r>
              <a:rPr lang="en-CA" i="1" dirty="0" smtClean="0"/>
              <a:t>physically</a:t>
            </a:r>
            <a:r>
              <a:rPr lang="en-CA" dirty="0" smtClean="0"/>
              <a:t>, but I’ll always be with you in </a:t>
            </a:r>
            <a:r>
              <a:rPr lang="en-CA" i="1" dirty="0" smtClean="0"/>
              <a:t>spirit </a:t>
            </a:r>
            <a:r>
              <a:rPr lang="en-CA" dirty="0" smtClean="0">
                <a:sym typeface="Wingdings"/>
              </a:rPr>
              <a:t></a:t>
            </a:r>
            <a:endParaRPr lang="en-CA" dirty="0" smtClean="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7</a:t>
            </a:fld>
            <a:endParaRPr lang="it-IT" altLang="en-US"/>
          </a:p>
        </p:txBody>
      </p:sp>
      <p:pic>
        <p:nvPicPr>
          <p:cNvPr id="6" name="Picture 5" descr="6FFA3800-25BF-47D5-9FAC-D1FEF1BAB93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269" y="3380438"/>
            <a:ext cx="3511814" cy="2622336"/>
          </a:xfrm>
          <a:prstGeom prst="rect">
            <a:avLst/>
          </a:prstGeom>
        </p:spPr>
      </p:pic>
    </p:spTree>
    <p:extLst>
      <p:ext uri="{BB962C8B-B14F-4D97-AF65-F5344CB8AC3E}">
        <p14:creationId xmlns:p14="http://schemas.microsoft.com/office/powerpoint/2010/main" val="25558383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0" y="184150"/>
            <a:ext cx="9143999" cy="838200"/>
          </a:xfrm>
        </p:spPr>
        <p:txBody>
          <a:bodyPr/>
          <a:lstStyle/>
          <a:p>
            <a:r>
              <a:rPr lang="en-GB" dirty="0">
                <a:effectLst>
                  <a:outerShdw blurRad="38100" dist="38100" dir="2700000" algn="tl">
                    <a:srgbClr val="DDDDDD"/>
                  </a:outerShdw>
                </a:effectLst>
                <a:latin typeface="Arial" charset="0"/>
              </a:rPr>
              <a:t>Design Principle 1: Divide and conquer</a:t>
            </a:r>
            <a:r>
              <a:rPr lang="en-US" dirty="0">
                <a:effectLst>
                  <a:outerShdw blurRad="38100" dist="38100" dir="2700000" algn="tl">
                    <a:srgbClr val="DDDDDD"/>
                  </a:outerShdw>
                </a:effectLst>
                <a:latin typeface="Arial" charset="0"/>
              </a:rPr>
              <a:t> </a:t>
            </a:r>
          </a:p>
        </p:txBody>
      </p:sp>
      <p:sp>
        <p:nvSpPr>
          <p:cNvPr id="38917" name="Rectangle 3"/>
          <p:cNvSpPr>
            <a:spLocks noGrp="1" noChangeArrowheads="1"/>
          </p:cNvSpPr>
          <p:nvPr>
            <p:ph idx="1"/>
          </p:nvPr>
        </p:nvSpPr>
        <p:spPr>
          <a:xfrm>
            <a:off x="179512" y="1628800"/>
            <a:ext cx="8786813" cy="4911328"/>
          </a:xfrm>
        </p:spPr>
        <p:txBody>
          <a:bodyPr/>
          <a:lstStyle/>
          <a:p>
            <a:pPr marL="0" indent="0"/>
            <a:r>
              <a:rPr lang="en-GB" sz="2400" dirty="0" smtClean="0">
                <a:latin typeface="Arial" charset="0"/>
              </a:rPr>
              <a:t> Trying </a:t>
            </a:r>
            <a:r>
              <a:rPr lang="en-GB" sz="2400" dirty="0">
                <a:latin typeface="Arial" charset="0"/>
              </a:rPr>
              <a:t>to deal with something big all at once is normally much harder than dealing with a series of smaller things</a:t>
            </a:r>
            <a:r>
              <a:rPr lang="en-US" sz="2400" dirty="0">
                <a:latin typeface="Arial" charset="0"/>
              </a:rPr>
              <a:t> </a:t>
            </a:r>
          </a:p>
          <a:p>
            <a:pPr lvl="1"/>
            <a:r>
              <a:rPr lang="en-GB" sz="2400" dirty="0">
                <a:latin typeface="Arial" charset="0"/>
              </a:rPr>
              <a:t>Separate people can work on each part</a:t>
            </a:r>
            <a:r>
              <a:rPr lang="en-US" sz="2400" dirty="0">
                <a:latin typeface="Arial" charset="0"/>
              </a:rPr>
              <a:t>.</a:t>
            </a:r>
          </a:p>
          <a:p>
            <a:pPr lvl="1"/>
            <a:r>
              <a:rPr lang="en-GB" sz="2400" dirty="0">
                <a:latin typeface="Arial" charset="0"/>
              </a:rPr>
              <a:t>An individual software engineer can specialize.</a:t>
            </a:r>
          </a:p>
          <a:p>
            <a:pPr lvl="1"/>
            <a:r>
              <a:rPr lang="en-GB" sz="2400" dirty="0">
                <a:latin typeface="Arial" charset="0"/>
              </a:rPr>
              <a:t>Each individual component is smaller, and therefore easier to understand</a:t>
            </a:r>
            <a:r>
              <a:rPr lang="en-US" sz="2400" dirty="0">
                <a:latin typeface="Arial" charset="0"/>
              </a:rPr>
              <a:t>.</a:t>
            </a:r>
          </a:p>
          <a:p>
            <a:pPr lvl="1"/>
            <a:r>
              <a:rPr lang="en-GB" sz="2400" dirty="0">
                <a:latin typeface="Arial" charset="0"/>
              </a:rPr>
              <a:t>Parts can be replaced or changed without having to replace or extensively change other parts</a:t>
            </a:r>
            <a:r>
              <a:rPr lang="en-US" sz="2400" dirty="0">
                <a:latin typeface="Arial" charset="0"/>
              </a:rPr>
              <a:t>.</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1B18DDDD-B0DD-C24F-9065-B9BFBEE54153}" type="slidenum">
              <a:rPr lang="en-US" sz="1200">
                <a:solidFill>
                  <a:srgbClr val="003366"/>
                </a:solidFill>
                <a:latin typeface="Trebuchet MS" charset="0"/>
              </a:rPr>
              <a:pPr/>
              <a:t>70</a:t>
            </a:fld>
            <a:endParaRPr lang="en-US" sz="1200">
              <a:solidFill>
                <a:srgbClr val="003366"/>
              </a:solidFill>
              <a:latin typeface="Trebuchet MS" charset="0"/>
            </a:endParaRPr>
          </a:p>
        </p:txBody>
      </p:sp>
    </p:spTree>
    <p:extLst>
      <p:ext uri="{BB962C8B-B14F-4D97-AF65-F5344CB8AC3E}">
        <p14:creationId xmlns:p14="http://schemas.microsoft.com/office/powerpoint/2010/main" val="25973245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1: Examples</a:t>
            </a:r>
            <a:endParaRPr lang="en-US" dirty="0"/>
          </a:p>
        </p:txBody>
      </p:sp>
      <p:sp>
        <p:nvSpPr>
          <p:cNvPr id="4" name="Slide Number Placeholder 3"/>
          <p:cNvSpPr>
            <a:spLocks noGrp="1"/>
          </p:cNvSpPr>
          <p:nvPr>
            <p:ph type="sldNum" sz="quarter" idx="12"/>
          </p:nvPr>
        </p:nvSpPr>
        <p:spPr>
          <a:xfrm>
            <a:off x="4089400" y="6440962"/>
            <a:ext cx="965200" cy="228600"/>
          </a:xfrm>
        </p:spPr>
        <p:txBody>
          <a:bodyPr/>
          <a:lstStyle/>
          <a:p>
            <a:fld id="{FF556DBA-56B0-294A-8D48-3B73BDCB18F9}" type="slidenum">
              <a:rPr lang="it-IT" smtClean="0"/>
              <a:pPr/>
              <a:t>71</a:t>
            </a:fld>
            <a:endParaRPr lang="it-IT"/>
          </a:p>
        </p:txBody>
      </p:sp>
      <p:pic>
        <p:nvPicPr>
          <p:cNvPr id="5" name="Picture 4" descr="Screen Shot 2015-11-27 at 11.4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273"/>
            <a:ext cx="4737100" cy="3276600"/>
          </a:xfrm>
          <a:prstGeom prst="rect">
            <a:avLst/>
          </a:prstGeom>
        </p:spPr>
      </p:pic>
      <p:sp>
        <p:nvSpPr>
          <p:cNvPr id="6" name="TextBox 5"/>
          <p:cNvSpPr txBox="1"/>
          <p:nvPr/>
        </p:nvSpPr>
        <p:spPr>
          <a:xfrm>
            <a:off x="555636" y="4341668"/>
            <a:ext cx="1624325" cy="369332"/>
          </a:xfrm>
          <a:prstGeom prst="rect">
            <a:avLst/>
          </a:prstGeom>
          <a:noFill/>
        </p:spPr>
        <p:txBody>
          <a:bodyPr wrap="none" rtlCol="0">
            <a:spAutoFit/>
          </a:bodyPr>
          <a:lstStyle/>
          <a:p>
            <a:r>
              <a:rPr lang="en-US" dirty="0" smtClean="0"/>
              <a:t>Sw. Processes</a:t>
            </a:r>
            <a:endParaRPr lang="en-US" dirty="0"/>
          </a:p>
        </p:txBody>
      </p:sp>
      <p:pic>
        <p:nvPicPr>
          <p:cNvPr id="8" name="Picture 7" descr="Screen Shot 2015-11-27 at 11.44.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829" y="2523246"/>
            <a:ext cx="4506171" cy="3408813"/>
          </a:xfrm>
          <a:prstGeom prst="rect">
            <a:avLst/>
          </a:prstGeom>
        </p:spPr>
      </p:pic>
      <p:sp>
        <p:nvSpPr>
          <p:cNvPr id="9" name="TextBox 8"/>
          <p:cNvSpPr txBox="1"/>
          <p:nvPr/>
        </p:nvSpPr>
        <p:spPr>
          <a:xfrm>
            <a:off x="3275856" y="5403566"/>
            <a:ext cx="1120143" cy="646331"/>
          </a:xfrm>
          <a:prstGeom prst="rect">
            <a:avLst/>
          </a:prstGeom>
          <a:noFill/>
        </p:spPr>
        <p:txBody>
          <a:bodyPr wrap="none" rtlCol="0">
            <a:spAutoFit/>
          </a:bodyPr>
          <a:lstStyle/>
          <a:p>
            <a:r>
              <a:rPr lang="en-US" dirty="0" smtClean="0"/>
              <a:t>Algorithm</a:t>
            </a:r>
            <a:br>
              <a:rPr lang="en-US" dirty="0" smtClean="0"/>
            </a:br>
            <a:r>
              <a:rPr lang="en-US" dirty="0" smtClean="0"/>
              <a:t>Design</a:t>
            </a:r>
            <a:endParaRPr lang="en-US" dirty="0"/>
          </a:p>
        </p:txBody>
      </p:sp>
      <p:pic>
        <p:nvPicPr>
          <p:cNvPr id="10" name="Picture 9" descr="Screen Shot 2015-11-27 at 11.44.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464" y="2015684"/>
            <a:ext cx="4860032" cy="363546"/>
          </a:xfrm>
          <a:prstGeom prst="rect">
            <a:avLst/>
          </a:prstGeom>
        </p:spPr>
      </p:pic>
    </p:spTree>
    <p:extLst>
      <p:ext uri="{BB962C8B-B14F-4D97-AF65-F5344CB8AC3E}">
        <p14:creationId xmlns:p14="http://schemas.microsoft.com/office/powerpoint/2010/main" val="165447897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35497" y="211634"/>
            <a:ext cx="7325060" cy="625078"/>
          </a:xfrm>
        </p:spPr>
        <p:txBody>
          <a:bodyPr/>
          <a:lstStyle/>
          <a:p>
            <a:r>
              <a:rPr lang="en-GB" dirty="0">
                <a:effectLst>
                  <a:outerShdw blurRad="38100" dist="38100" dir="2700000" algn="tl">
                    <a:srgbClr val="DDDDDD"/>
                  </a:outerShdw>
                </a:effectLst>
                <a:latin typeface="Arial" charset="0"/>
              </a:rPr>
              <a:t>Design Principle 2: Increase cohesion where possible</a:t>
            </a:r>
            <a:r>
              <a:rPr lang="en-US" dirty="0">
                <a:effectLst>
                  <a:outerShdw blurRad="38100" dist="38100" dir="2700000" algn="tl">
                    <a:srgbClr val="DDDDDD"/>
                  </a:outerShdw>
                </a:effectLst>
                <a:latin typeface="Arial" charset="0"/>
              </a:rPr>
              <a:t> </a:t>
            </a:r>
          </a:p>
        </p:txBody>
      </p:sp>
      <p:sp>
        <p:nvSpPr>
          <p:cNvPr id="40965" name="Rectangle 3"/>
          <p:cNvSpPr>
            <a:spLocks noGrp="1" noChangeArrowheads="1"/>
          </p:cNvSpPr>
          <p:nvPr>
            <p:ph idx="1"/>
          </p:nvPr>
        </p:nvSpPr>
        <p:spPr/>
        <p:txBody>
          <a:bodyPr/>
          <a:lstStyle/>
          <a:p>
            <a:pPr marL="0" indent="0">
              <a:buFont typeface="Wingdings" charset="2"/>
              <a:buBlip>
                <a:blip r:embed="rId3"/>
              </a:buBlip>
              <a:defRPr/>
            </a:pPr>
            <a:r>
              <a:rPr lang="en-GB" altLang="en-US" sz="2400" dirty="0">
                <a:ea typeface="ＭＳ Ｐゴシック" charset="-128"/>
              </a:rPr>
              <a:t> A subsystem or module has high cohesion if it keeps together things that are related to each other, and keeps out other things</a:t>
            </a:r>
          </a:p>
          <a:p>
            <a:pPr lvl="1">
              <a:defRPr/>
            </a:pPr>
            <a:r>
              <a:rPr lang="en-GB" altLang="en-US" sz="2400" dirty="0">
                <a:ea typeface="ＭＳ Ｐゴシック" charset="-128"/>
              </a:rPr>
              <a:t>This makes the system as a whole easier to understand and change</a:t>
            </a:r>
            <a:r>
              <a:rPr lang="en-US" altLang="en-US" sz="2400" dirty="0">
                <a:ea typeface="ＭＳ Ｐゴシック" charset="-128"/>
              </a:rPr>
              <a:t> </a:t>
            </a:r>
          </a:p>
          <a:p>
            <a:pPr>
              <a:buFont typeface="Wingdings" charset="2"/>
              <a:buBlip>
                <a:blip r:embed="rId3"/>
              </a:buBlip>
              <a:defRPr/>
            </a:pPr>
            <a:r>
              <a:rPr lang="en-US" altLang="en-US" sz="2400" dirty="0" smtClean="0">
                <a:ea typeface="ＭＳ Ｐゴシック" charset="-128"/>
              </a:rPr>
              <a:t>Example of a non-cohesive module</a:t>
            </a:r>
          </a:p>
          <a:p>
            <a:pPr lvl="1">
              <a:defRPr/>
            </a:pPr>
            <a:r>
              <a:rPr lang="en-US" altLang="en-US" sz="2400" dirty="0" smtClean="0">
                <a:ea typeface="ＭＳ Ｐゴシック" charset="-128"/>
              </a:rPr>
              <a:t>Class Utility {</a:t>
            </a:r>
          </a:p>
          <a:p>
            <a:pPr lvl="2">
              <a:defRPr/>
            </a:pPr>
            <a:r>
              <a:rPr lang="en-US" altLang="en-US" sz="2000" dirty="0" err="1" smtClean="0">
                <a:ea typeface="ＭＳ Ｐゴシック" charset="-128"/>
              </a:rPr>
              <a:t>ComputeAverageScore</a:t>
            </a:r>
            <a:r>
              <a:rPr lang="en-US" altLang="en-US" sz="2000" dirty="0" smtClean="0">
                <a:ea typeface="ＭＳ Ｐゴシック" charset="-128"/>
              </a:rPr>
              <a:t>(Student s[])</a:t>
            </a:r>
          </a:p>
          <a:p>
            <a:pPr lvl="2">
              <a:defRPr/>
            </a:pPr>
            <a:r>
              <a:rPr lang="en-US" altLang="en-US" sz="2000" dirty="0" err="1" smtClean="0">
                <a:ea typeface="ＭＳ Ｐゴシック" charset="-128"/>
              </a:rPr>
              <a:t>ReduceImage</a:t>
            </a:r>
            <a:r>
              <a:rPr lang="en-US" altLang="en-US" sz="2000" dirty="0" smtClean="0">
                <a:ea typeface="ＭＳ Ｐゴシック" charset="-128"/>
              </a:rPr>
              <a:t>(Image </a:t>
            </a:r>
            <a:r>
              <a:rPr lang="en-US" altLang="en-US" sz="2000" dirty="0" err="1" smtClean="0">
                <a:ea typeface="ＭＳ Ｐゴシック" charset="-128"/>
              </a:rPr>
              <a:t>i</a:t>
            </a:r>
            <a:r>
              <a:rPr lang="en-US" altLang="en-US" sz="2000" dirty="0" smtClean="0">
                <a:ea typeface="ＭＳ Ｐゴシック" charset="-128"/>
              </a:rPr>
              <a:t>) </a:t>
            </a:r>
            <a:endParaRPr lang="en-US" altLang="en-US" sz="2000" dirty="0">
              <a:ea typeface="ＭＳ Ｐゴシック" charset="-128"/>
            </a:endParaRPr>
          </a:p>
          <a:p>
            <a:pPr lvl="1">
              <a:defRPr/>
            </a:pPr>
            <a:r>
              <a:rPr lang="en-US" altLang="en-US" sz="2400" dirty="0" smtClean="0">
                <a:ea typeface="ＭＳ Ｐゴシック" charset="-128"/>
              </a:rPr>
              <a:t>} </a:t>
            </a:r>
            <a:endParaRPr lang="en-US" altLang="en-US" sz="2400" dirty="0">
              <a:ea typeface="ＭＳ Ｐゴシック" charset="-128"/>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B63FEAE7-5CC5-224F-8620-D5E4D174CC30}" type="slidenum">
              <a:rPr lang="en-US" sz="1200">
                <a:solidFill>
                  <a:srgbClr val="003366"/>
                </a:solidFill>
                <a:latin typeface="Trebuchet MS" charset="0"/>
              </a:rPr>
              <a:pPr/>
              <a:t>72</a:t>
            </a:fld>
            <a:endParaRPr lang="en-US" sz="1200">
              <a:solidFill>
                <a:srgbClr val="003366"/>
              </a:solidFill>
              <a:latin typeface="Trebuchet MS" charset="0"/>
            </a:endParaRPr>
          </a:p>
        </p:txBody>
      </p:sp>
    </p:spTree>
    <p:extLst>
      <p:ext uri="{BB962C8B-B14F-4D97-AF65-F5344CB8AC3E}">
        <p14:creationId xmlns:p14="http://schemas.microsoft.com/office/powerpoint/2010/main" val="71199419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Examples</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73</a:t>
            </a:fld>
            <a:endParaRPr lang="it-IT"/>
          </a:p>
        </p:txBody>
      </p:sp>
      <p:pic>
        <p:nvPicPr>
          <p:cNvPr id="5" name="Picture 4"/>
          <p:cNvPicPr>
            <a:picLocks noChangeAspect="1"/>
          </p:cNvPicPr>
          <p:nvPr/>
        </p:nvPicPr>
        <p:blipFill>
          <a:blip r:embed="rId2"/>
          <a:stretch>
            <a:fillRect/>
          </a:stretch>
        </p:blipFill>
        <p:spPr>
          <a:xfrm>
            <a:off x="179512" y="1201014"/>
            <a:ext cx="3648405" cy="2736304"/>
          </a:xfrm>
          <a:prstGeom prst="rect">
            <a:avLst/>
          </a:prstGeom>
        </p:spPr>
      </p:pic>
      <p:pic>
        <p:nvPicPr>
          <p:cNvPr id="6" name="Picture 5"/>
          <p:cNvPicPr>
            <a:picLocks noChangeAspect="1"/>
          </p:cNvPicPr>
          <p:nvPr/>
        </p:nvPicPr>
        <p:blipFill rotWithShape="1">
          <a:blip r:embed="rId3"/>
          <a:srcRect l="5386" t="7176" r="4634" b="4645"/>
          <a:stretch/>
        </p:blipFill>
        <p:spPr>
          <a:xfrm>
            <a:off x="3962806" y="3215933"/>
            <a:ext cx="5050938" cy="2900491"/>
          </a:xfrm>
          <a:prstGeom prst="rect">
            <a:avLst/>
          </a:prstGeom>
        </p:spPr>
      </p:pic>
    </p:spTree>
    <p:extLst>
      <p:ext uri="{BB962C8B-B14F-4D97-AF65-F5344CB8AC3E}">
        <p14:creationId xmlns:p14="http://schemas.microsoft.com/office/powerpoint/2010/main" val="12620211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35497" y="211634"/>
            <a:ext cx="7869326" cy="625078"/>
          </a:xfrm>
        </p:spPr>
        <p:txBody>
          <a:bodyPr/>
          <a:lstStyle/>
          <a:p>
            <a:r>
              <a:rPr lang="en-GB" dirty="0">
                <a:effectLst>
                  <a:outerShdw blurRad="38100" dist="38100" dir="2700000" algn="tl">
                    <a:srgbClr val="DDDDDD"/>
                  </a:outerShdw>
                </a:effectLst>
                <a:latin typeface="Arial" charset="0"/>
              </a:rPr>
              <a:t>Design Principle 3: Reduce coupling where possible</a:t>
            </a:r>
            <a:r>
              <a:rPr lang="en-US" dirty="0">
                <a:effectLst>
                  <a:outerShdw blurRad="38100" dist="38100" dir="2700000" algn="tl">
                    <a:srgbClr val="DDDDDD"/>
                  </a:outerShdw>
                </a:effectLst>
                <a:latin typeface="Arial" charset="0"/>
              </a:rPr>
              <a:t> </a:t>
            </a:r>
          </a:p>
        </p:txBody>
      </p:sp>
      <p:sp>
        <p:nvSpPr>
          <p:cNvPr id="43013" name="Rectangle 3"/>
          <p:cNvSpPr>
            <a:spLocks noGrp="1" noChangeArrowheads="1"/>
          </p:cNvSpPr>
          <p:nvPr>
            <p:ph idx="1"/>
          </p:nvPr>
        </p:nvSpPr>
        <p:spPr>
          <a:xfrm>
            <a:off x="179512" y="1049594"/>
            <a:ext cx="8786813" cy="4338405"/>
          </a:xfrm>
        </p:spPr>
        <p:txBody>
          <a:bodyPr/>
          <a:lstStyle/>
          <a:p>
            <a:pPr marL="0" indent="0"/>
            <a:r>
              <a:rPr lang="en-GB" sz="2400" i="1" dirty="0">
                <a:latin typeface="Arial" charset="0"/>
              </a:rPr>
              <a:t> Coupling</a:t>
            </a:r>
            <a:r>
              <a:rPr lang="en-GB" sz="2400" dirty="0">
                <a:latin typeface="Arial" charset="0"/>
              </a:rPr>
              <a:t> occurs when there are </a:t>
            </a:r>
            <a:r>
              <a:rPr lang="en-GB" sz="2400" i="1" dirty="0">
                <a:latin typeface="Arial" charset="0"/>
              </a:rPr>
              <a:t>interdependencies</a:t>
            </a:r>
            <a:r>
              <a:rPr lang="en-GB" sz="2400" dirty="0">
                <a:latin typeface="Arial" charset="0"/>
              </a:rPr>
              <a:t> between one module and another</a:t>
            </a:r>
            <a:r>
              <a:rPr lang="en-US" sz="2400" dirty="0">
                <a:latin typeface="Arial" charset="0"/>
              </a:rPr>
              <a:t> </a:t>
            </a:r>
          </a:p>
          <a:p>
            <a:pPr lvl="1"/>
            <a:r>
              <a:rPr lang="en-GB" sz="2400" dirty="0">
                <a:latin typeface="Arial" charset="0"/>
              </a:rPr>
              <a:t>When interdependencies exist, changes in one place will require changes somewhere else</a:t>
            </a:r>
            <a:r>
              <a:rPr lang="en-US" sz="2400" dirty="0">
                <a:latin typeface="Arial" charset="0"/>
              </a:rPr>
              <a:t>.</a:t>
            </a:r>
          </a:p>
          <a:p>
            <a:pPr lvl="1"/>
            <a:r>
              <a:rPr lang="en-GB" sz="2400" dirty="0">
                <a:latin typeface="Arial" charset="0"/>
              </a:rPr>
              <a:t>A network of interdependencies makes it hard to see at a glance how some component works.</a:t>
            </a:r>
          </a:p>
        </p:txBody>
      </p:sp>
      <p:sp>
        <p:nvSpPr>
          <p:cNvPr id="7"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BCA5589C-7942-1F40-B462-E1BFB2B71EFC}" type="slidenum">
              <a:rPr lang="en-US" sz="1200">
                <a:solidFill>
                  <a:srgbClr val="003366"/>
                </a:solidFill>
                <a:latin typeface="Trebuchet MS" charset="0"/>
              </a:rPr>
              <a:pPr/>
              <a:t>74</a:t>
            </a:fld>
            <a:endParaRPr lang="en-US" sz="1200">
              <a:solidFill>
                <a:srgbClr val="003366"/>
              </a:solidFill>
              <a:latin typeface="Trebuchet MS" charset="0"/>
            </a:endParaRPr>
          </a:p>
        </p:txBody>
      </p:sp>
      <p:pic>
        <p:nvPicPr>
          <p:cNvPr id="430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702522"/>
            <a:ext cx="3200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2012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3: Examples</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z="1050" smtClean="0"/>
              <a:pPr/>
              <a:t>75</a:t>
            </a:fld>
            <a:endParaRPr lang="it-IT" sz="1050"/>
          </a:p>
        </p:txBody>
      </p:sp>
      <p:pic>
        <p:nvPicPr>
          <p:cNvPr id="5" name="Picture 4"/>
          <p:cNvPicPr>
            <a:picLocks noChangeAspect="1"/>
          </p:cNvPicPr>
          <p:nvPr/>
        </p:nvPicPr>
        <p:blipFill>
          <a:blip r:embed="rId3"/>
          <a:stretch>
            <a:fillRect/>
          </a:stretch>
        </p:blipFill>
        <p:spPr>
          <a:xfrm>
            <a:off x="5613298" y="1049594"/>
            <a:ext cx="3128882" cy="5118395"/>
          </a:xfrm>
          <a:prstGeom prst="rect">
            <a:avLst/>
          </a:prstGeom>
        </p:spPr>
      </p:pic>
      <p:sp>
        <p:nvSpPr>
          <p:cNvPr id="6" name="Rectangle 5"/>
          <p:cNvSpPr/>
          <p:nvPr/>
        </p:nvSpPr>
        <p:spPr>
          <a:xfrm>
            <a:off x="467544" y="1340768"/>
            <a:ext cx="4572000" cy="4247317"/>
          </a:xfrm>
          <a:prstGeom prst="rect">
            <a:avLst/>
          </a:prstGeom>
        </p:spPr>
        <p:txBody>
          <a:bodyPr>
            <a:spAutoFit/>
          </a:bodyPr>
          <a:lstStyle/>
          <a:p>
            <a:pPr marL="285750" indent="-285750">
              <a:buFontTx/>
              <a:buChar char="-"/>
            </a:pPr>
            <a:r>
              <a:rPr lang="en-US" sz="1800" dirty="0" smtClean="0"/>
              <a:t>We </a:t>
            </a:r>
            <a:r>
              <a:rPr lang="en-US" sz="1800" dirty="0"/>
              <a:t>have 2 data sources, where data source A is the primary source for items of type </a:t>
            </a:r>
            <a:r>
              <a:rPr lang="en-US" sz="1800" dirty="0" smtClean="0"/>
              <a:t>Foo.</a:t>
            </a:r>
          </a:p>
          <a:p>
            <a:pPr marL="285750" indent="-285750">
              <a:buFontTx/>
              <a:buChar char="-"/>
            </a:pPr>
            <a:r>
              <a:rPr lang="en-US" sz="1800" dirty="0" smtClean="0"/>
              <a:t>A </a:t>
            </a:r>
            <a:r>
              <a:rPr lang="en-US" sz="1800" dirty="0"/>
              <a:t>secondary data source exists which can be used to retrieve additional information on a Foo; </a:t>
            </a:r>
            <a:endParaRPr lang="en-US" sz="1800" dirty="0" smtClean="0"/>
          </a:p>
          <a:p>
            <a:pPr marL="285750" indent="-285750">
              <a:buFontTx/>
              <a:buChar char="-"/>
            </a:pPr>
            <a:r>
              <a:rPr lang="en-US" sz="1800" dirty="0" smtClean="0"/>
              <a:t>However </a:t>
            </a:r>
            <a:r>
              <a:rPr lang="en-US" sz="1800" dirty="0"/>
              <a:t>this information does not always exist.</a:t>
            </a:r>
          </a:p>
          <a:p>
            <a:endParaRPr lang="en-US" sz="1800" dirty="0"/>
          </a:p>
          <a:p>
            <a:pPr marL="285750" indent="-285750">
              <a:buFontTx/>
              <a:buChar char="-"/>
            </a:pPr>
            <a:r>
              <a:rPr lang="en-US" sz="1800" dirty="0" smtClean="0"/>
              <a:t>Furthermore</a:t>
            </a:r>
            <a:r>
              <a:rPr lang="en-US" sz="1800" dirty="0"/>
              <a:t>, data source A can be used to retrieve items of type Bar. </a:t>
            </a:r>
            <a:endParaRPr lang="en-US" sz="1800" dirty="0" smtClean="0"/>
          </a:p>
          <a:p>
            <a:pPr marL="285750" indent="-285750">
              <a:buFontTx/>
              <a:buChar char="-"/>
            </a:pPr>
            <a:r>
              <a:rPr lang="en-US" sz="1800" dirty="0" smtClean="0"/>
              <a:t>However</a:t>
            </a:r>
            <a:r>
              <a:rPr lang="en-US" sz="1800" dirty="0"/>
              <a:t>, each Bar refers to a Foo. </a:t>
            </a:r>
            <a:endParaRPr lang="en-US" sz="1800" dirty="0" smtClean="0"/>
          </a:p>
          <a:p>
            <a:pPr marL="285750" indent="-285750">
              <a:buFontTx/>
              <a:buChar char="-"/>
            </a:pPr>
            <a:r>
              <a:rPr lang="en-US" sz="1800" b="1" i="1" dirty="0" smtClean="0">
                <a:latin typeface="Times"/>
                <a:cs typeface="Times"/>
              </a:rPr>
              <a:t>Each </a:t>
            </a:r>
            <a:r>
              <a:rPr lang="en-US" sz="1800" b="1" i="1" dirty="0">
                <a:latin typeface="Times"/>
                <a:cs typeface="Times"/>
              </a:rPr>
              <a:t>Bar should refer to a Foo which, if available, also contains the information as augmented by data source B.</a:t>
            </a:r>
          </a:p>
        </p:txBody>
      </p:sp>
      <p:sp>
        <p:nvSpPr>
          <p:cNvPr id="7" name="TextBox 6"/>
          <p:cNvSpPr txBox="1"/>
          <p:nvPr/>
        </p:nvSpPr>
        <p:spPr>
          <a:xfrm>
            <a:off x="1331640" y="5671423"/>
            <a:ext cx="1749197" cy="461665"/>
          </a:xfrm>
          <a:prstGeom prst="rect">
            <a:avLst/>
          </a:prstGeom>
          <a:noFill/>
        </p:spPr>
        <p:txBody>
          <a:bodyPr wrap="none" rtlCol="0">
            <a:spAutoFit/>
          </a:bodyPr>
          <a:lstStyle/>
          <a:p>
            <a:r>
              <a:rPr lang="en-US" b="1" dirty="0" smtClean="0">
                <a:latin typeface="Times"/>
                <a:cs typeface="Times"/>
              </a:rPr>
              <a:t>Now What?</a:t>
            </a:r>
            <a:endParaRPr lang="en-US" b="1" dirty="0">
              <a:latin typeface="Times"/>
              <a:cs typeface="Times"/>
            </a:endParaRPr>
          </a:p>
        </p:txBody>
      </p:sp>
    </p:spTree>
    <p:extLst>
      <p:ext uri="{BB962C8B-B14F-4D97-AF65-F5344CB8AC3E}">
        <p14:creationId xmlns:p14="http://schemas.microsoft.com/office/powerpoint/2010/main" val="10614641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8595" y="283642"/>
            <a:ext cx="8786813" cy="625078"/>
          </a:xfrm>
        </p:spPr>
        <p:txBody>
          <a:bodyPr/>
          <a:lstStyle/>
          <a:p>
            <a:r>
              <a:rPr lang="en-US" dirty="0" smtClean="0">
                <a:effectLst>
                  <a:outerShdw blurRad="38100" dist="38100" dir="2700000" algn="tl">
                    <a:srgbClr val="DDDDDD"/>
                  </a:outerShdw>
                </a:effectLst>
                <a:latin typeface="Arial" charset="0"/>
              </a:rPr>
              <a:t>Finding bad coupling: Code-Smells!!</a:t>
            </a:r>
            <a:endParaRPr lang="en-US" dirty="0">
              <a:effectLst>
                <a:outerShdw blurRad="38100" dist="38100" dir="2700000" algn="tl">
                  <a:srgbClr val="DDDDDD"/>
                </a:outerShdw>
              </a:effectLst>
              <a:latin typeface="Arial" charset="0"/>
            </a:endParaRPr>
          </a:p>
        </p:txBody>
      </p:sp>
      <p:sp>
        <p:nvSpPr>
          <p:cNvPr id="45058" name="Content Placeholder 2"/>
          <p:cNvSpPr>
            <a:spLocks noGrp="1"/>
          </p:cNvSpPr>
          <p:nvPr>
            <p:ph idx="1"/>
          </p:nvPr>
        </p:nvSpPr>
        <p:spPr>
          <a:xfrm>
            <a:off x="132086" y="1250062"/>
            <a:ext cx="8532441" cy="4781550"/>
          </a:xfrm>
        </p:spPr>
        <p:txBody>
          <a:bodyPr/>
          <a:lstStyle/>
          <a:p>
            <a:r>
              <a:rPr lang="en-US" sz="2400" dirty="0">
                <a:latin typeface="Arial" charset="0"/>
              </a:rPr>
              <a:t>Content/Pathological Coupling : (worst) When a module uses/alters data in </a:t>
            </a:r>
            <a:r>
              <a:rPr lang="en-US" sz="2400" dirty="0" smtClean="0">
                <a:latin typeface="Arial" charset="0"/>
              </a:rPr>
              <a:t>another</a:t>
            </a:r>
          </a:p>
          <a:p>
            <a:pPr marL="0" indent="0">
              <a:buNone/>
            </a:pPr>
            <a:endParaRPr lang="en-US" sz="2400" dirty="0">
              <a:latin typeface="Arial" charset="0"/>
            </a:endParaRPr>
          </a:p>
          <a:p>
            <a:r>
              <a:rPr lang="en-US" sz="2400" dirty="0">
                <a:latin typeface="Arial" charset="0"/>
              </a:rPr>
              <a:t>Control Coupling : 2 modules communicating with a control flag (first tells second what to do via flag</a:t>
            </a:r>
            <a:r>
              <a:rPr lang="en-US" sz="2400" dirty="0" smtClean="0">
                <a:latin typeface="Arial" charset="0"/>
              </a:rPr>
              <a:t>)</a:t>
            </a:r>
          </a:p>
          <a:p>
            <a:pPr marL="0" indent="0">
              <a:buNone/>
            </a:pPr>
            <a:endParaRPr lang="en-US" sz="2400" dirty="0">
              <a:latin typeface="Arial" charset="0"/>
            </a:endParaRPr>
          </a:p>
          <a:p>
            <a:r>
              <a:rPr lang="en-US" sz="2400" dirty="0">
                <a:latin typeface="Arial" charset="0"/>
              </a:rPr>
              <a:t>Common/Global-data Coupling : 2 modules communicating via global </a:t>
            </a:r>
            <a:r>
              <a:rPr lang="en-US" sz="2400" dirty="0" smtClean="0">
                <a:latin typeface="Arial" charset="0"/>
              </a:rPr>
              <a:t>data</a:t>
            </a:r>
          </a:p>
          <a:p>
            <a:pPr marL="0" indent="0">
              <a:buNone/>
            </a:pPr>
            <a:endParaRPr lang="en-US" sz="2400" dirty="0">
              <a:latin typeface="Arial" charset="0"/>
            </a:endParaRPr>
          </a:p>
          <a:p>
            <a:r>
              <a:rPr lang="en-US" sz="2400" dirty="0">
                <a:latin typeface="Arial" charset="0"/>
              </a:rPr>
              <a:t>Stamp/Data-structure Coupling : Communicating via a data structure passed as a parameter. The data structure holds more information than the recipient needs.</a:t>
            </a:r>
          </a:p>
        </p:txBody>
      </p:sp>
      <p:sp>
        <p:nvSpPr>
          <p:cNvPr id="5" name="Slide Number Placeholder 4"/>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65E2CF70-1DCC-614B-B6B2-C382DEA1581A}" type="slidenum">
              <a:rPr lang="it-IT" sz="1200">
                <a:solidFill>
                  <a:srgbClr val="003366"/>
                </a:solidFill>
                <a:latin typeface="Trebuchet MS" charset="0"/>
              </a:rPr>
              <a:pPr/>
              <a:t>76</a:t>
            </a:fld>
            <a:endParaRPr lang="it-IT" sz="1200">
              <a:solidFill>
                <a:srgbClr val="003366"/>
              </a:solidFill>
              <a:latin typeface="Trebuchet MS" charset="0"/>
            </a:endParaRPr>
          </a:p>
        </p:txBody>
      </p:sp>
    </p:spTree>
    <p:extLst>
      <p:ext uri="{BB962C8B-B14F-4D97-AF65-F5344CB8AC3E}">
        <p14:creationId xmlns:p14="http://schemas.microsoft.com/office/powerpoint/2010/main" val="3362295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207340" y="272162"/>
            <a:ext cx="7671565" cy="625078"/>
          </a:xfrm>
        </p:spPr>
        <p:txBody>
          <a:bodyPr/>
          <a:lstStyle/>
          <a:p>
            <a:r>
              <a:rPr lang="en-GB" dirty="0">
                <a:effectLst>
                  <a:outerShdw blurRad="38100" dist="38100" dir="2700000" algn="tl">
                    <a:srgbClr val="DDDDDD"/>
                  </a:outerShdw>
                </a:effectLst>
                <a:latin typeface="Arial" charset="0"/>
              </a:rPr>
              <a:t>Design Principle 4: Keep the level of abstraction as high as possible</a:t>
            </a:r>
            <a:r>
              <a:rPr lang="en-US" dirty="0">
                <a:effectLst>
                  <a:outerShdw blurRad="38100" dist="38100" dir="2700000" algn="tl">
                    <a:srgbClr val="DDDDDD"/>
                  </a:outerShdw>
                </a:effectLst>
                <a:latin typeface="Arial" charset="0"/>
              </a:rPr>
              <a:t> </a:t>
            </a:r>
          </a:p>
        </p:txBody>
      </p:sp>
      <p:sp>
        <p:nvSpPr>
          <p:cNvPr id="46085" name="Rectangle 3"/>
          <p:cNvSpPr>
            <a:spLocks noGrp="1" noChangeArrowheads="1"/>
          </p:cNvSpPr>
          <p:nvPr>
            <p:ph idx="1"/>
          </p:nvPr>
        </p:nvSpPr>
        <p:spPr/>
        <p:txBody>
          <a:bodyPr/>
          <a:lstStyle/>
          <a:p>
            <a:pPr marL="0" indent="0">
              <a:buFont typeface="Wingdings" charset="0"/>
              <a:buNone/>
            </a:pPr>
            <a:endParaRPr lang="en-GB" sz="2400" dirty="0">
              <a:latin typeface="Arial" charset="0"/>
            </a:endParaRPr>
          </a:p>
          <a:p>
            <a:pPr marL="0" indent="0"/>
            <a:r>
              <a:rPr lang="en-GB" sz="2400" dirty="0">
                <a:latin typeface="Arial" charset="0"/>
              </a:rPr>
              <a:t> Ensure that your designs allow you to hide or defer consideration of details, thus reducing complexity</a:t>
            </a:r>
            <a:r>
              <a:rPr lang="en-US" sz="2400" dirty="0">
                <a:latin typeface="Arial" charset="0"/>
              </a:rPr>
              <a:t> </a:t>
            </a:r>
          </a:p>
          <a:p>
            <a:pPr marL="0" indent="0">
              <a:buFont typeface="Wingdings" charset="0"/>
              <a:buNone/>
            </a:pPr>
            <a:endParaRPr lang="en-US" sz="2400" dirty="0">
              <a:latin typeface="Arial" charset="0"/>
            </a:endParaRPr>
          </a:p>
          <a:p>
            <a:pPr lvl="1"/>
            <a:r>
              <a:rPr lang="en-GB" sz="2400" dirty="0">
                <a:latin typeface="Arial" charset="0"/>
              </a:rPr>
              <a:t>A good abstraction is said to provide </a:t>
            </a:r>
            <a:r>
              <a:rPr lang="en-GB" sz="2400" i="1" dirty="0">
                <a:latin typeface="Arial" charset="0"/>
              </a:rPr>
              <a:t>information hiding</a:t>
            </a:r>
            <a:r>
              <a:rPr lang="en-US" sz="2400" dirty="0">
                <a:latin typeface="Arial" charset="0"/>
              </a:rPr>
              <a:t> </a:t>
            </a:r>
            <a:endParaRPr lang="en-GB" sz="2400" dirty="0">
              <a:latin typeface="Arial" charset="0"/>
            </a:endParaRPr>
          </a:p>
          <a:p>
            <a:pPr lvl="1"/>
            <a:r>
              <a:rPr lang="en-GB" sz="2400" dirty="0">
                <a:latin typeface="Arial" charset="0"/>
              </a:rPr>
              <a:t>Abstractions allow you to understand the essence of a subsystem without having to know unnecessary details</a:t>
            </a:r>
            <a:r>
              <a:rPr lang="en-US" sz="2400" dirty="0">
                <a:latin typeface="Arial" charset="0"/>
              </a:rPr>
              <a:t> </a:t>
            </a:r>
            <a:endParaRPr lang="en-GB" sz="24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35CB6F9C-0BB7-7941-9AFA-EC10DE560C85}" type="slidenum">
              <a:rPr lang="en-US" sz="1200">
                <a:solidFill>
                  <a:srgbClr val="003366"/>
                </a:solidFill>
                <a:latin typeface="Trebuchet MS" charset="0"/>
              </a:rPr>
              <a:pPr/>
              <a:t>77</a:t>
            </a:fld>
            <a:endParaRPr lang="en-US" sz="1200">
              <a:solidFill>
                <a:srgbClr val="003366"/>
              </a:solidFill>
              <a:latin typeface="Trebuchet MS" charset="0"/>
            </a:endParaRPr>
          </a:p>
        </p:txBody>
      </p:sp>
    </p:spTree>
    <p:extLst>
      <p:ext uri="{BB962C8B-B14F-4D97-AF65-F5344CB8AC3E}">
        <p14:creationId xmlns:p14="http://schemas.microsoft.com/office/powerpoint/2010/main" val="18663091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4: Examples</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78</a:t>
            </a:fld>
            <a:endParaRPr lang="it-IT"/>
          </a:p>
        </p:txBody>
      </p:sp>
      <p:sp>
        <p:nvSpPr>
          <p:cNvPr id="6" name="Rectangle 5"/>
          <p:cNvSpPr/>
          <p:nvPr/>
        </p:nvSpPr>
        <p:spPr>
          <a:xfrm>
            <a:off x="142377" y="1958130"/>
            <a:ext cx="2410492" cy="3046988"/>
          </a:xfrm>
          <a:prstGeom prst="rect">
            <a:avLst/>
          </a:prstGeom>
        </p:spPr>
        <p:txBody>
          <a:bodyPr wrap="square">
            <a:spAutoFit/>
          </a:bodyPr>
          <a:lstStyle/>
          <a:p>
            <a:r>
              <a:rPr lang="en-US" dirty="0" smtClean="0"/>
              <a:t>“the </a:t>
            </a:r>
            <a:r>
              <a:rPr lang="en-US" dirty="0"/>
              <a:t>information published in a service contract is limited to what is required to effectively utilize the </a:t>
            </a:r>
            <a:r>
              <a:rPr lang="en-US" dirty="0" smtClean="0"/>
              <a:t>service” [1]</a:t>
            </a:r>
            <a:endParaRPr lang="en-US" dirty="0"/>
          </a:p>
        </p:txBody>
      </p:sp>
      <p:pic>
        <p:nvPicPr>
          <p:cNvPr id="7" name="Picture 6"/>
          <p:cNvPicPr>
            <a:picLocks noChangeAspect="1"/>
          </p:cNvPicPr>
          <p:nvPr/>
        </p:nvPicPr>
        <p:blipFill>
          <a:blip r:embed="rId3"/>
          <a:stretch>
            <a:fillRect/>
          </a:stretch>
        </p:blipFill>
        <p:spPr>
          <a:xfrm>
            <a:off x="3057786" y="1800611"/>
            <a:ext cx="5728229" cy="4405629"/>
          </a:xfrm>
          <a:prstGeom prst="rect">
            <a:avLst/>
          </a:prstGeom>
        </p:spPr>
      </p:pic>
      <p:sp>
        <p:nvSpPr>
          <p:cNvPr id="5" name="TextBox 4"/>
          <p:cNvSpPr txBox="1"/>
          <p:nvPr/>
        </p:nvSpPr>
        <p:spPr>
          <a:xfrm>
            <a:off x="251520" y="1052736"/>
            <a:ext cx="6244693" cy="646331"/>
          </a:xfrm>
          <a:prstGeom prst="rect">
            <a:avLst/>
          </a:prstGeom>
          <a:noFill/>
        </p:spPr>
        <p:txBody>
          <a:bodyPr wrap="none" rtlCol="0">
            <a:spAutoFit/>
          </a:bodyPr>
          <a:lstStyle/>
          <a:p>
            <a:r>
              <a:rPr lang="en-US" sz="3600" b="1" dirty="0" smtClean="0">
                <a:latin typeface="Times"/>
                <a:cs typeface="Times"/>
              </a:rPr>
              <a:t>Service Oriented Architecture!</a:t>
            </a:r>
            <a:endParaRPr lang="en-US" sz="3600" b="1" dirty="0">
              <a:latin typeface="Times"/>
              <a:cs typeface="Times"/>
            </a:endParaRPr>
          </a:p>
        </p:txBody>
      </p:sp>
    </p:spTree>
    <p:extLst>
      <p:ext uri="{BB962C8B-B14F-4D97-AF65-F5344CB8AC3E}">
        <p14:creationId xmlns:p14="http://schemas.microsoft.com/office/powerpoint/2010/main" val="1124802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178595" y="239028"/>
            <a:ext cx="6896869" cy="625078"/>
          </a:xfrm>
        </p:spPr>
        <p:txBody>
          <a:bodyPr/>
          <a:lstStyle/>
          <a:p>
            <a:r>
              <a:rPr lang="en-GB" dirty="0">
                <a:effectLst>
                  <a:outerShdw blurRad="38100" dist="38100" dir="2700000" algn="tl">
                    <a:srgbClr val="DDDDDD"/>
                  </a:outerShdw>
                </a:effectLst>
                <a:latin typeface="Arial" charset="0"/>
              </a:rPr>
              <a:t>Design Principle 5: Increase reusability where possible</a:t>
            </a:r>
          </a:p>
        </p:txBody>
      </p:sp>
      <p:sp>
        <p:nvSpPr>
          <p:cNvPr id="48133" name="Rectangle 3"/>
          <p:cNvSpPr>
            <a:spLocks noGrp="1" noChangeArrowheads="1"/>
          </p:cNvSpPr>
          <p:nvPr>
            <p:ph idx="1"/>
          </p:nvPr>
        </p:nvSpPr>
        <p:spPr/>
        <p:txBody>
          <a:bodyPr/>
          <a:lstStyle/>
          <a:p>
            <a:pPr marL="0" indent="0"/>
            <a:r>
              <a:rPr lang="en-US" sz="2400" dirty="0">
                <a:latin typeface="Arial" charset="0"/>
              </a:rPr>
              <a:t> D</a:t>
            </a:r>
            <a:r>
              <a:rPr lang="en-GB" sz="2400" dirty="0" err="1">
                <a:latin typeface="Arial" charset="0"/>
              </a:rPr>
              <a:t>esign</a:t>
            </a:r>
            <a:r>
              <a:rPr lang="en-US" sz="2400" dirty="0">
                <a:latin typeface="Arial" charset="0"/>
              </a:rPr>
              <a:t> the</a:t>
            </a:r>
            <a:r>
              <a:rPr lang="en-GB" sz="2400" dirty="0">
                <a:latin typeface="Arial" charset="0"/>
              </a:rPr>
              <a:t> various aspects of your system so that they can be used again in other contexts</a:t>
            </a:r>
            <a:r>
              <a:rPr lang="en-US" sz="2400" dirty="0">
                <a:latin typeface="Arial" charset="0"/>
              </a:rPr>
              <a:t>  </a:t>
            </a:r>
          </a:p>
          <a:p>
            <a:pPr lvl="1"/>
            <a:r>
              <a:rPr lang="en-GB" sz="2400" dirty="0">
                <a:latin typeface="Arial" charset="0"/>
              </a:rPr>
              <a:t>Generalize your design as much as possible</a:t>
            </a:r>
            <a:r>
              <a:rPr lang="en-US" sz="2400" dirty="0">
                <a:latin typeface="Arial" charset="0"/>
              </a:rPr>
              <a:t> </a:t>
            </a:r>
          </a:p>
          <a:p>
            <a:pPr lvl="1"/>
            <a:r>
              <a:rPr lang="en-GB" sz="2400" dirty="0">
                <a:latin typeface="Arial" charset="0"/>
              </a:rPr>
              <a:t>Follow the preceding three design principles</a:t>
            </a:r>
            <a:r>
              <a:rPr lang="en-US" sz="2400" dirty="0">
                <a:latin typeface="Arial" charset="0"/>
              </a:rPr>
              <a:t> </a:t>
            </a:r>
          </a:p>
          <a:p>
            <a:pPr lvl="1"/>
            <a:r>
              <a:rPr lang="en-GB" sz="2400" dirty="0">
                <a:latin typeface="Arial" charset="0"/>
              </a:rPr>
              <a:t>Design your system to contain hooks</a:t>
            </a:r>
            <a:r>
              <a:rPr lang="en-US" sz="2400" dirty="0">
                <a:latin typeface="Arial" charset="0"/>
              </a:rPr>
              <a:t> </a:t>
            </a:r>
          </a:p>
          <a:p>
            <a:pPr lvl="1"/>
            <a:r>
              <a:rPr lang="en-GB" sz="2400" dirty="0">
                <a:latin typeface="Arial" charset="0"/>
              </a:rPr>
              <a:t>Simplify your design as much as possible</a:t>
            </a:r>
            <a:r>
              <a:rPr lang="en-US" sz="2400" dirty="0">
                <a:latin typeface="Arial" charset="0"/>
              </a:rPr>
              <a:t> </a:t>
            </a:r>
            <a:endParaRPr lang="en-GB" sz="24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13D04A84-1546-BA4C-8B20-FF78B2E50EB5}" type="slidenum">
              <a:rPr lang="en-US" sz="1200">
                <a:solidFill>
                  <a:srgbClr val="003366"/>
                </a:solidFill>
                <a:latin typeface="Trebuchet MS" charset="0"/>
              </a:rPr>
              <a:pPr/>
              <a:t>79</a:t>
            </a:fld>
            <a:endParaRPr lang="en-US" sz="1200">
              <a:solidFill>
                <a:srgbClr val="003366"/>
              </a:solidFill>
              <a:latin typeface="Trebuchet MS" charset="0"/>
            </a:endParaRPr>
          </a:p>
        </p:txBody>
      </p:sp>
    </p:spTree>
    <p:extLst>
      <p:ext uri="{BB962C8B-B14F-4D97-AF65-F5344CB8AC3E}">
        <p14:creationId xmlns:p14="http://schemas.microsoft.com/office/powerpoint/2010/main" val="30840982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Evaluation</a:t>
            </a:r>
            <a:endParaRPr lang="en-CA" dirty="0"/>
          </a:p>
        </p:txBody>
      </p:sp>
      <p:sp>
        <p:nvSpPr>
          <p:cNvPr id="3" name="Content Placeholder 2"/>
          <p:cNvSpPr>
            <a:spLocks noGrp="1"/>
          </p:cNvSpPr>
          <p:nvPr>
            <p:ph idx="1"/>
          </p:nvPr>
        </p:nvSpPr>
        <p:spPr>
          <a:xfrm>
            <a:off x="309989" y="1036637"/>
            <a:ext cx="6493341" cy="5196141"/>
          </a:xfrm>
        </p:spPr>
        <p:txBody>
          <a:bodyPr/>
          <a:lstStyle/>
          <a:p>
            <a:r>
              <a:rPr lang="en-CA" dirty="0" smtClean="0"/>
              <a:t>~70%: Adopt an Open-Source Project!*</a:t>
            </a:r>
          </a:p>
          <a:p>
            <a:pPr lvl="1"/>
            <a:r>
              <a:rPr lang="en-CA" dirty="0" smtClean="0"/>
              <a:t>Study the project and its architecture</a:t>
            </a:r>
            <a:br>
              <a:rPr lang="en-CA" dirty="0" smtClean="0"/>
            </a:br>
            <a:r>
              <a:rPr lang="en-CA" dirty="0" smtClean="0"/>
              <a:t>Regularly throughout the course</a:t>
            </a:r>
          </a:p>
          <a:p>
            <a:pPr lvl="1"/>
            <a:r>
              <a:rPr lang="en-CA" dirty="0" smtClean="0"/>
              <a:t>Participate in the community</a:t>
            </a:r>
          </a:p>
          <a:p>
            <a:pPr lvl="1"/>
            <a:r>
              <a:rPr lang="en-CA" dirty="0" smtClean="0"/>
              <a:t>Reproduce &amp; document the arch. Design </a:t>
            </a:r>
            <a:br>
              <a:rPr lang="en-CA" dirty="0" smtClean="0"/>
            </a:br>
            <a:r>
              <a:rPr lang="en-CA" b="1" dirty="0" smtClean="0"/>
              <a:t>(2 intermediate +1 final hand-in)</a:t>
            </a:r>
          </a:p>
          <a:p>
            <a:pPr marL="457200" lvl="1" indent="0">
              <a:buNone/>
            </a:pPr>
            <a:endParaRPr lang="en-CA" dirty="0" smtClean="0"/>
          </a:p>
          <a:p>
            <a:pPr marL="457200" lvl="1" indent="0">
              <a:buNone/>
            </a:pPr>
            <a:endParaRPr lang="en-CA" dirty="0" smtClean="0"/>
          </a:p>
          <a:p>
            <a:r>
              <a:rPr lang="en-CA" dirty="0"/>
              <a:t>~</a:t>
            </a:r>
            <a:r>
              <a:rPr lang="en-CA" dirty="0" smtClean="0"/>
              <a:t>30%: Oral discussion + examination!</a:t>
            </a:r>
          </a:p>
          <a:p>
            <a:pPr lvl="1"/>
            <a:r>
              <a:rPr lang="en-CA" dirty="0" smtClean="0"/>
              <a:t>Regular discussions/presentations</a:t>
            </a:r>
            <a:br>
              <a:rPr lang="en-CA" dirty="0" smtClean="0"/>
            </a:br>
            <a:r>
              <a:rPr lang="en-CA" dirty="0" smtClean="0"/>
              <a:t>throughout the course (in English!)</a:t>
            </a:r>
          </a:p>
          <a:p>
            <a:pPr lvl="1"/>
            <a:r>
              <a:rPr lang="en-CA" dirty="0" smtClean="0"/>
              <a:t>Final presentation / exam </a:t>
            </a:r>
            <a:br>
              <a:rPr lang="en-CA" dirty="0" smtClean="0"/>
            </a:br>
            <a:r>
              <a:rPr lang="en-CA" b="1" dirty="0" smtClean="0"/>
              <a:t>(</a:t>
            </a:r>
            <a:r>
              <a:rPr lang="en-CA" b="1" dirty="0"/>
              <a:t>2 intermediate </a:t>
            </a:r>
            <a:r>
              <a:rPr lang="en-CA" b="1" dirty="0" smtClean="0"/>
              <a:t>+ 1 </a:t>
            </a:r>
            <a:r>
              <a:rPr lang="en-CA" b="1" dirty="0"/>
              <a:t>final </a:t>
            </a:r>
            <a:r>
              <a:rPr lang="en-CA" b="1" dirty="0" smtClean="0"/>
              <a:t>presentation)</a:t>
            </a:r>
            <a:r>
              <a:rPr lang="en-CA" dirty="0" smtClean="0"/>
              <a:t/>
            </a:r>
            <a:br>
              <a:rPr lang="en-CA" dirty="0" smtClean="0"/>
            </a:b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8</a:t>
            </a:fld>
            <a:endParaRPr lang="it-IT" altLang="en-US"/>
          </a:p>
        </p:txBody>
      </p:sp>
      <p:pic>
        <p:nvPicPr>
          <p:cNvPr id="6" name="Picture 5"/>
          <p:cNvPicPr>
            <a:picLocks noChangeAspect="1"/>
          </p:cNvPicPr>
          <p:nvPr/>
        </p:nvPicPr>
        <p:blipFill rotWithShape="1">
          <a:blip r:embed="rId3"/>
          <a:srcRect l="12443" r="19357"/>
          <a:stretch/>
        </p:blipFill>
        <p:spPr>
          <a:xfrm>
            <a:off x="6287565" y="1114385"/>
            <a:ext cx="1876439" cy="2539760"/>
          </a:xfrm>
          <a:prstGeom prst="rect">
            <a:avLst/>
          </a:prstGeom>
        </p:spPr>
      </p:pic>
      <p:pic>
        <p:nvPicPr>
          <p:cNvPr id="7" name="Picture 6"/>
          <p:cNvPicPr>
            <a:picLocks noChangeAspect="1"/>
          </p:cNvPicPr>
          <p:nvPr/>
        </p:nvPicPr>
        <p:blipFill>
          <a:blip r:embed="rId4"/>
          <a:stretch>
            <a:fillRect/>
          </a:stretch>
        </p:blipFill>
        <p:spPr>
          <a:xfrm>
            <a:off x="6348358" y="4055842"/>
            <a:ext cx="1821417" cy="2127906"/>
          </a:xfrm>
          <a:prstGeom prst="rect">
            <a:avLst/>
          </a:prstGeom>
        </p:spPr>
      </p:pic>
      <p:sp>
        <p:nvSpPr>
          <p:cNvPr id="8" name="TextBox 7"/>
          <p:cNvSpPr txBox="1"/>
          <p:nvPr/>
        </p:nvSpPr>
        <p:spPr>
          <a:xfrm>
            <a:off x="25914" y="6556727"/>
            <a:ext cx="3697547" cy="307777"/>
          </a:xfrm>
          <a:prstGeom prst="rect">
            <a:avLst/>
          </a:prstGeom>
          <a:noFill/>
        </p:spPr>
        <p:txBody>
          <a:bodyPr wrap="none" rtlCol="0">
            <a:spAutoFit/>
          </a:bodyPr>
          <a:lstStyle/>
          <a:p>
            <a:r>
              <a:rPr lang="en-CA" sz="1400" dirty="0" smtClean="0"/>
              <a:t>* More details towards the end of the lecture</a:t>
            </a:r>
            <a:endParaRPr lang="en-CA" sz="1400" dirty="0"/>
          </a:p>
        </p:txBody>
      </p:sp>
    </p:spTree>
    <p:extLst>
      <p:ext uri="{BB962C8B-B14F-4D97-AF65-F5344CB8AC3E}">
        <p14:creationId xmlns:p14="http://schemas.microsoft.com/office/powerpoint/2010/main" val="227420315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5: Examples</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80</a:t>
            </a:fld>
            <a:endParaRPr lang="it-IT"/>
          </a:p>
        </p:txBody>
      </p:sp>
      <p:sp>
        <p:nvSpPr>
          <p:cNvPr id="5" name="TextBox 4"/>
          <p:cNvSpPr txBox="1"/>
          <p:nvPr/>
        </p:nvSpPr>
        <p:spPr>
          <a:xfrm>
            <a:off x="251520" y="1052736"/>
            <a:ext cx="1287657" cy="646331"/>
          </a:xfrm>
          <a:prstGeom prst="rect">
            <a:avLst/>
          </a:prstGeom>
          <a:noFill/>
        </p:spPr>
        <p:txBody>
          <a:bodyPr wrap="none" rtlCol="0">
            <a:spAutoFit/>
          </a:bodyPr>
          <a:lstStyle/>
          <a:p>
            <a:r>
              <a:rPr lang="en-US" sz="3600" b="1" dirty="0" smtClean="0">
                <a:latin typeface="Times"/>
                <a:cs typeface="Times"/>
              </a:rPr>
              <a:t>SOA!</a:t>
            </a:r>
            <a:endParaRPr lang="en-US" sz="3600" b="1" dirty="0">
              <a:latin typeface="Times"/>
              <a:cs typeface="Times"/>
            </a:endParaRPr>
          </a:p>
        </p:txBody>
      </p:sp>
      <p:sp>
        <p:nvSpPr>
          <p:cNvPr id="6" name="Rectangle 5"/>
          <p:cNvSpPr/>
          <p:nvPr/>
        </p:nvSpPr>
        <p:spPr>
          <a:xfrm>
            <a:off x="1619672" y="921494"/>
            <a:ext cx="4572000" cy="923330"/>
          </a:xfrm>
          <a:prstGeom prst="rect">
            <a:avLst/>
          </a:prstGeom>
        </p:spPr>
        <p:txBody>
          <a:bodyPr>
            <a:spAutoFit/>
          </a:bodyPr>
          <a:lstStyle/>
          <a:p>
            <a:r>
              <a:rPr lang="en-US" dirty="0" smtClean="0"/>
              <a:t>“the </a:t>
            </a:r>
            <a:r>
              <a:rPr lang="en-US" dirty="0"/>
              <a:t>information published in a service contract is limited to what is required to effectively utilize the </a:t>
            </a:r>
            <a:r>
              <a:rPr lang="en-US" dirty="0" smtClean="0"/>
              <a:t>service” [1]</a:t>
            </a:r>
            <a:endParaRPr lang="en-US" dirty="0"/>
          </a:p>
        </p:txBody>
      </p:sp>
      <p:pic>
        <p:nvPicPr>
          <p:cNvPr id="7" name="Picture 6"/>
          <p:cNvPicPr>
            <a:picLocks noChangeAspect="1"/>
          </p:cNvPicPr>
          <p:nvPr/>
        </p:nvPicPr>
        <p:blipFill>
          <a:blip r:embed="rId3"/>
          <a:stretch>
            <a:fillRect/>
          </a:stretch>
        </p:blipFill>
        <p:spPr>
          <a:xfrm>
            <a:off x="4161490" y="2426605"/>
            <a:ext cx="4982510" cy="3832090"/>
          </a:xfrm>
          <a:prstGeom prst="rect">
            <a:avLst/>
          </a:prstGeom>
        </p:spPr>
      </p:pic>
      <p:sp>
        <p:nvSpPr>
          <p:cNvPr id="3" name="TextBox 2"/>
          <p:cNvSpPr txBox="1"/>
          <p:nvPr/>
        </p:nvSpPr>
        <p:spPr>
          <a:xfrm>
            <a:off x="270933" y="2810933"/>
            <a:ext cx="2133918" cy="2031325"/>
          </a:xfrm>
          <a:prstGeom prst="rect">
            <a:avLst/>
          </a:prstGeom>
          <a:noFill/>
        </p:spPr>
        <p:txBody>
          <a:bodyPr wrap="none" rtlCol="0">
            <a:spAutoFit/>
          </a:bodyPr>
          <a:lstStyle/>
          <a:p>
            <a:r>
              <a:rPr lang="en-US" dirty="0" smtClean="0"/>
              <a:t>Reusable Services:</a:t>
            </a:r>
          </a:p>
          <a:p>
            <a:pPr marL="285750" indent="-285750">
              <a:buFontTx/>
              <a:buChar char="-"/>
            </a:pPr>
            <a:r>
              <a:rPr lang="en-US" dirty="0" smtClean="0"/>
              <a:t>Auth.</a:t>
            </a:r>
          </a:p>
          <a:p>
            <a:pPr marL="285750" indent="-285750">
              <a:buFontTx/>
              <a:buChar char="-"/>
            </a:pPr>
            <a:r>
              <a:rPr lang="en-US" dirty="0" smtClean="0"/>
              <a:t>Login</a:t>
            </a:r>
          </a:p>
          <a:p>
            <a:pPr marL="285750" indent="-285750">
              <a:buFontTx/>
              <a:buChar char="-"/>
            </a:pPr>
            <a:r>
              <a:rPr lang="en-US" dirty="0" smtClean="0"/>
              <a:t>Messaging</a:t>
            </a:r>
          </a:p>
          <a:p>
            <a:pPr marL="285750" indent="-285750">
              <a:buFontTx/>
              <a:buChar char="-"/>
            </a:pPr>
            <a:r>
              <a:rPr lang="en-US" dirty="0" smtClean="0"/>
              <a:t>Formatting</a:t>
            </a:r>
          </a:p>
          <a:p>
            <a:pPr marL="285750" indent="-285750">
              <a:buFontTx/>
              <a:buChar char="-"/>
            </a:pPr>
            <a:r>
              <a:rPr lang="en-US" dirty="0" smtClean="0"/>
              <a:t>Data interactions</a:t>
            </a:r>
          </a:p>
          <a:p>
            <a:pPr marL="285750" indent="-285750">
              <a:buFontTx/>
              <a:buChar char="-"/>
            </a:pPr>
            <a:r>
              <a:rPr lang="is-IS" dirty="0" smtClean="0"/>
              <a:t>…</a:t>
            </a:r>
            <a:endParaRPr lang="en-US" dirty="0"/>
          </a:p>
        </p:txBody>
      </p:sp>
    </p:spTree>
    <p:extLst>
      <p:ext uri="{BB962C8B-B14F-4D97-AF65-F5344CB8AC3E}">
        <p14:creationId xmlns:p14="http://schemas.microsoft.com/office/powerpoint/2010/main" val="294158045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91556" y="213113"/>
            <a:ext cx="6715446" cy="625078"/>
          </a:xfrm>
        </p:spPr>
        <p:txBody>
          <a:bodyPr/>
          <a:lstStyle/>
          <a:p>
            <a:r>
              <a:rPr lang="en-GB" dirty="0">
                <a:effectLst>
                  <a:outerShdw blurRad="38100" dist="38100" dir="2700000" algn="tl">
                    <a:srgbClr val="DDDDDD"/>
                  </a:outerShdw>
                </a:effectLst>
                <a:latin typeface="Arial" charset="0"/>
              </a:rPr>
              <a:t>Design Principle 6: Reuse existing designs and code where possible</a:t>
            </a:r>
          </a:p>
        </p:txBody>
      </p:sp>
      <p:sp>
        <p:nvSpPr>
          <p:cNvPr id="50181" name="Rectangle 3"/>
          <p:cNvSpPr>
            <a:spLocks noGrp="1" noChangeArrowheads="1"/>
          </p:cNvSpPr>
          <p:nvPr>
            <p:ph idx="1"/>
          </p:nvPr>
        </p:nvSpPr>
        <p:spPr/>
        <p:txBody>
          <a:bodyPr/>
          <a:lstStyle/>
          <a:p>
            <a:pPr marL="0" indent="0"/>
            <a:r>
              <a:rPr lang="en-GB" dirty="0">
                <a:latin typeface="Arial" charset="0"/>
              </a:rPr>
              <a:t> Design with reuse is complementary to design for reusability</a:t>
            </a:r>
            <a:r>
              <a:rPr lang="en-US" dirty="0">
                <a:latin typeface="Arial" charset="0"/>
              </a:rPr>
              <a:t>  </a:t>
            </a:r>
          </a:p>
          <a:p>
            <a:pPr lvl="1"/>
            <a:r>
              <a:rPr lang="en-GB" dirty="0">
                <a:latin typeface="Arial" charset="0"/>
              </a:rPr>
              <a:t>Actively reusing designs or code allows you to take advantage of the investment you or others have made in reusable components</a:t>
            </a:r>
            <a:r>
              <a:rPr lang="en-US" dirty="0">
                <a:latin typeface="Arial" charset="0"/>
              </a:rPr>
              <a:t> </a:t>
            </a:r>
            <a:endParaRPr lang="en-GB" dirty="0">
              <a:latin typeface="Arial" charset="0"/>
            </a:endParaRPr>
          </a:p>
          <a:p>
            <a:pPr lvl="2"/>
            <a:r>
              <a:rPr lang="en-GB" i="1" dirty="0">
                <a:latin typeface="Arial" charset="0"/>
              </a:rPr>
              <a:t>Cloning</a:t>
            </a:r>
            <a:r>
              <a:rPr lang="en-GB" dirty="0">
                <a:latin typeface="Arial" charset="0"/>
              </a:rPr>
              <a:t> should not be seen as a form of reuse</a:t>
            </a:r>
            <a:r>
              <a:rPr lang="en-US" dirty="0">
                <a:latin typeface="Arial" charset="0"/>
              </a:rPr>
              <a:t> </a:t>
            </a:r>
            <a:endParaRPr lang="en-GB"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1CD7009B-919A-D840-BDF6-25345C4612CE}" type="slidenum">
              <a:rPr lang="en-US" sz="1200">
                <a:solidFill>
                  <a:srgbClr val="003366"/>
                </a:solidFill>
                <a:latin typeface="Trebuchet MS" charset="0"/>
              </a:rPr>
              <a:pPr/>
              <a:t>81</a:t>
            </a:fld>
            <a:endParaRPr lang="en-US" sz="1200">
              <a:solidFill>
                <a:srgbClr val="003366"/>
              </a:solidFill>
              <a:latin typeface="Trebuchet MS" charset="0"/>
            </a:endParaRPr>
          </a:p>
        </p:txBody>
      </p:sp>
    </p:spTree>
    <p:extLst>
      <p:ext uri="{BB962C8B-B14F-4D97-AF65-F5344CB8AC3E}">
        <p14:creationId xmlns:p14="http://schemas.microsoft.com/office/powerpoint/2010/main" val="33509438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2018" y="115888"/>
            <a:ext cx="7282803" cy="838200"/>
          </a:xfrm>
        </p:spPr>
        <p:txBody>
          <a:bodyPr/>
          <a:lstStyle/>
          <a:p>
            <a:r>
              <a:rPr lang="en-US" dirty="0"/>
              <a:t>Sneak Peek! </a:t>
            </a:r>
            <a:r>
              <a:rPr lang="en-US" dirty="0" smtClean="0"/>
              <a:t/>
            </a:r>
            <a:br>
              <a:rPr lang="en-US" dirty="0" smtClean="0"/>
            </a:br>
            <a:r>
              <a:rPr lang="en-US" dirty="0" smtClean="0"/>
              <a:t>Design Reuse == Design Patterns!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 design pattern is a </a:t>
            </a:r>
            <a:r>
              <a:rPr lang="en-US" i="1" dirty="0" smtClean="0"/>
              <a:t>prescribed</a:t>
            </a:r>
            <a:r>
              <a:rPr lang="en-US" dirty="0" smtClean="0"/>
              <a:t> way of arranging </a:t>
            </a:r>
            <a:r>
              <a:rPr lang="en-US" i="1" dirty="0" smtClean="0"/>
              <a:t>modules</a:t>
            </a:r>
            <a:r>
              <a:rPr lang="en-US" dirty="0" smtClean="0"/>
              <a:t> to solve a specific </a:t>
            </a:r>
            <a:r>
              <a:rPr lang="en-US" i="1" dirty="0" smtClean="0"/>
              <a:t>software problem </a:t>
            </a:r>
            <a:r>
              <a:rPr lang="en-US" dirty="0" smtClean="0"/>
              <a:t>in a specific software context.</a:t>
            </a:r>
          </a:p>
          <a:p>
            <a:pPr marL="0" indent="0">
              <a:buNone/>
            </a:pPr>
            <a:endParaRPr lang="en-US" dirty="0" smtClean="0"/>
          </a:p>
          <a:p>
            <a:pPr lvl="1"/>
            <a:r>
              <a:rPr lang="en-US" dirty="0" smtClean="0"/>
              <a:t>More on this later on in the Course</a:t>
            </a:r>
            <a:r>
              <a:rPr lang="is-IS" dirty="0" smtClean="0"/>
              <a:t>…</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82</a:t>
            </a:fld>
            <a:endParaRPr lang="it-IT"/>
          </a:p>
        </p:txBody>
      </p:sp>
    </p:spTree>
    <p:extLst>
      <p:ext uri="{BB962C8B-B14F-4D97-AF65-F5344CB8AC3E}">
        <p14:creationId xmlns:p14="http://schemas.microsoft.com/office/powerpoint/2010/main" val="2270291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up next</a:t>
            </a:r>
            <a:r>
              <a:rPr lang="is-IS" dirty="0" smtClean="0"/>
              <a:t>…</a:t>
            </a:r>
            <a:endParaRPr lang="en-US" dirty="0"/>
          </a:p>
        </p:txBody>
      </p:sp>
      <p:sp>
        <p:nvSpPr>
          <p:cNvPr id="3" name="Content Placeholder 2"/>
          <p:cNvSpPr>
            <a:spLocks noGrp="1"/>
          </p:cNvSpPr>
          <p:nvPr>
            <p:ph idx="1"/>
          </p:nvPr>
        </p:nvSpPr>
        <p:spPr/>
        <p:txBody>
          <a:bodyPr/>
          <a:lstStyle/>
          <a:p>
            <a:r>
              <a:rPr lang="en-US" dirty="0"/>
              <a:t>Higher-Order Design </a:t>
            </a:r>
            <a:r>
              <a:rPr lang="en-US" dirty="0" smtClean="0"/>
              <a:t>Principles</a:t>
            </a:r>
            <a:r>
              <a:rPr lang="is-IS" dirty="0" smtClean="0"/>
              <a:t>!</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83</a:t>
            </a:fld>
            <a:endParaRPr lang="it-IT"/>
          </a:p>
        </p:txBody>
      </p:sp>
    </p:spTree>
    <p:extLst>
      <p:ext uri="{BB962C8B-B14F-4D97-AF65-F5344CB8AC3E}">
        <p14:creationId xmlns:p14="http://schemas.microsoft.com/office/powerpoint/2010/main" val="194032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84</a:t>
            </a:fld>
            <a:endParaRPr lang="it-IT"/>
          </a:p>
        </p:txBody>
      </p:sp>
      <p:pic>
        <p:nvPicPr>
          <p:cNvPr id="6" name="Picture 5"/>
          <p:cNvPicPr>
            <a:picLocks noChangeAspect="1"/>
          </p:cNvPicPr>
          <p:nvPr/>
        </p:nvPicPr>
        <p:blipFill>
          <a:blip r:embed="rId2"/>
          <a:stretch>
            <a:fillRect/>
          </a:stretch>
        </p:blipFill>
        <p:spPr>
          <a:xfrm>
            <a:off x="3745717" y="1213799"/>
            <a:ext cx="3113543" cy="4293096"/>
          </a:xfrm>
          <a:prstGeom prst="rect">
            <a:avLst/>
          </a:prstGeom>
        </p:spPr>
      </p:pic>
      <p:pic>
        <p:nvPicPr>
          <p:cNvPr id="7" name="Picture 6"/>
          <p:cNvPicPr>
            <a:picLocks noChangeAspect="1"/>
          </p:cNvPicPr>
          <p:nvPr/>
        </p:nvPicPr>
        <p:blipFill>
          <a:blip r:embed="rId3"/>
          <a:stretch>
            <a:fillRect/>
          </a:stretch>
        </p:blipFill>
        <p:spPr>
          <a:xfrm>
            <a:off x="534215" y="3801998"/>
            <a:ext cx="3535040" cy="2354337"/>
          </a:xfrm>
          <a:prstGeom prst="rect">
            <a:avLst/>
          </a:prstGeom>
        </p:spPr>
      </p:pic>
    </p:spTree>
    <p:extLst>
      <p:ext uri="{BB962C8B-B14F-4D97-AF65-F5344CB8AC3E}">
        <p14:creationId xmlns:p14="http://schemas.microsoft.com/office/powerpoint/2010/main" val="3675032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178595" y="355650"/>
            <a:ext cx="8786813" cy="625078"/>
          </a:xfrm>
        </p:spPr>
        <p:txBody>
          <a:bodyPr/>
          <a:lstStyle/>
          <a:p>
            <a:r>
              <a:rPr lang="en-GB" dirty="0">
                <a:effectLst>
                  <a:outerShdw blurRad="38100" dist="38100" dir="2700000" algn="tl">
                    <a:srgbClr val="DDDDDD"/>
                  </a:outerShdw>
                </a:effectLst>
                <a:latin typeface="Arial" charset="0"/>
              </a:rPr>
              <a:t>Design Principle 7: Design for flexibility</a:t>
            </a:r>
            <a:r>
              <a:rPr lang="en-US" dirty="0">
                <a:effectLst>
                  <a:outerShdw blurRad="38100" dist="38100" dir="2700000" algn="tl">
                    <a:srgbClr val="DDDDDD"/>
                  </a:outerShdw>
                </a:effectLst>
                <a:latin typeface="Arial" charset="0"/>
              </a:rPr>
              <a:t> </a:t>
            </a:r>
          </a:p>
        </p:txBody>
      </p:sp>
      <p:sp>
        <p:nvSpPr>
          <p:cNvPr id="52229" name="Rectangle 3"/>
          <p:cNvSpPr>
            <a:spLocks noGrp="1" noChangeArrowheads="1"/>
          </p:cNvSpPr>
          <p:nvPr>
            <p:ph idx="1"/>
          </p:nvPr>
        </p:nvSpPr>
        <p:spPr/>
        <p:txBody>
          <a:bodyPr/>
          <a:lstStyle/>
          <a:p>
            <a:pPr marL="0" indent="0"/>
            <a:r>
              <a:rPr lang="en-GB" sz="2400" dirty="0">
                <a:latin typeface="Arial" charset="0"/>
              </a:rPr>
              <a:t> Actively anticipate changes that a design may have to undergo in the future, and prepare for them</a:t>
            </a:r>
            <a:r>
              <a:rPr lang="en-US" sz="2400" dirty="0">
                <a:latin typeface="Arial" charset="0"/>
              </a:rPr>
              <a:t> </a:t>
            </a:r>
          </a:p>
          <a:p>
            <a:pPr lvl="1"/>
            <a:r>
              <a:rPr lang="en-GB" sz="2400" dirty="0">
                <a:latin typeface="Arial" charset="0"/>
              </a:rPr>
              <a:t>Reduce coupling and increase cohesion</a:t>
            </a:r>
            <a:r>
              <a:rPr lang="en-US" sz="2400" dirty="0">
                <a:latin typeface="Arial" charset="0"/>
              </a:rPr>
              <a:t> </a:t>
            </a:r>
          </a:p>
          <a:p>
            <a:pPr lvl="1"/>
            <a:r>
              <a:rPr lang="en-GB" sz="2400" dirty="0">
                <a:latin typeface="Arial" charset="0"/>
              </a:rPr>
              <a:t>Create abstractions</a:t>
            </a:r>
            <a:r>
              <a:rPr lang="en-US" sz="2400" dirty="0">
                <a:latin typeface="Arial" charset="0"/>
              </a:rPr>
              <a:t> </a:t>
            </a:r>
          </a:p>
          <a:p>
            <a:pPr lvl="1"/>
            <a:r>
              <a:rPr lang="en-GB" sz="2400" dirty="0">
                <a:latin typeface="Arial" charset="0"/>
              </a:rPr>
              <a:t>Do not hard-code anything</a:t>
            </a:r>
            <a:r>
              <a:rPr lang="en-US" sz="2400" dirty="0">
                <a:latin typeface="Arial" charset="0"/>
              </a:rPr>
              <a:t> </a:t>
            </a:r>
          </a:p>
          <a:p>
            <a:pPr lvl="1"/>
            <a:r>
              <a:rPr lang="en-GB" sz="2400" dirty="0" err="1" smtClean="0">
                <a:latin typeface="Arial" charset="0"/>
              </a:rPr>
              <a:t>Leav</a:t>
            </a:r>
            <a:r>
              <a:rPr lang="en-US" sz="2400" dirty="0" smtClean="0">
                <a:latin typeface="Arial" charset="0"/>
              </a:rPr>
              <a:t>e</a:t>
            </a:r>
            <a:r>
              <a:rPr lang="en-GB" sz="2400" dirty="0" smtClean="0">
                <a:latin typeface="Arial" charset="0"/>
              </a:rPr>
              <a:t> </a:t>
            </a:r>
            <a:r>
              <a:rPr lang="en-GB" sz="2400" dirty="0">
                <a:latin typeface="Arial" charset="0"/>
              </a:rPr>
              <a:t>all options open</a:t>
            </a:r>
            <a:endParaRPr lang="en-US" sz="2400" dirty="0">
              <a:latin typeface="Arial" charset="0"/>
            </a:endParaRPr>
          </a:p>
          <a:p>
            <a:pPr lvl="2"/>
            <a:r>
              <a:rPr lang="en-US" sz="2000" dirty="0">
                <a:latin typeface="Arial" charset="0"/>
              </a:rPr>
              <a:t>Do not restrict the options of people who have to modify the system later </a:t>
            </a:r>
          </a:p>
          <a:p>
            <a:pPr lvl="1"/>
            <a:r>
              <a:rPr lang="en-GB" sz="2400" dirty="0">
                <a:latin typeface="Arial" charset="0"/>
              </a:rPr>
              <a:t>Use reusable code and make code reusable</a:t>
            </a:r>
            <a:r>
              <a:rPr lang="en-US" sz="2400" dirty="0">
                <a:latin typeface="Arial" charset="0"/>
              </a:rPr>
              <a:t> </a:t>
            </a:r>
            <a:endParaRPr lang="en-GB" sz="24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B458418A-9C11-4B44-ACC7-C6D209518E87}" type="slidenum">
              <a:rPr lang="en-US" sz="1200">
                <a:solidFill>
                  <a:srgbClr val="003366"/>
                </a:solidFill>
                <a:latin typeface="Trebuchet MS" charset="0"/>
              </a:rPr>
              <a:pPr/>
              <a:t>85</a:t>
            </a:fld>
            <a:endParaRPr lang="en-US" sz="1200">
              <a:solidFill>
                <a:srgbClr val="003366"/>
              </a:solidFill>
              <a:latin typeface="Trebuchet MS" charset="0"/>
            </a:endParaRPr>
          </a:p>
        </p:txBody>
      </p:sp>
    </p:spTree>
    <p:extLst>
      <p:ext uri="{BB962C8B-B14F-4D97-AF65-F5344CB8AC3E}">
        <p14:creationId xmlns:p14="http://schemas.microsoft.com/office/powerpoint/2010/main" val="329312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 An example</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86</a:t>
            </a:fld>
            <a:endParaRPr lang="it-IT"/>
          </a:p>
        </p:txBody>
      </p:sp>
      <p:pic>
        <p:nvPicPr>
          <p:cNvPr id="6" name="Picture 5"/>
          <p:cNvPicPr>
            <a:picLocks noChangeAspect="1"/>
          </p:cNvPicPr>
          <p:nvPr/>
        </p:nvPicPr>
        <p:blipFill>
          <a:blip r:embed="rId2"/>
          <a:stretch>
            <a:fillRect/>
          </a:stretch>
        </p:blipFill>
        <p:spPr>
          <a:xfrm>
            <a:off x="152400" y="1300818"/>
            <a:ext cx="8826500" cy="4787900"/>
          </a:xfrm>
          <a:prstGeom prst="rect">
            <a:avLst/>
          </a:prstGeom>
        </p:spPr>
      </p:pic>
    </p:spTree>
    <p:extLst>
      <p:ext uri="{BB962C8B-B14F-4D97-AF65-F5344CB8AC3E}">
        <p14:creationId xmlns:p14="http://schemas.microsoft.com/office/powerpoint/2010/main" val="190370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 An example</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87</a:t>
            </a:fld>
            <a:endParaRPr lang="it-IT"/>
          </a:p>
        </p:txBody>
      </p:sp>
      <p:pic>
        <p:nvPicPr>
          <p:cNvPr id="3" name="Picture 2"/>
          <p:cNvPicPr>
            <a:picLocks noChangeAspect="1"/>
          </p:cNvPicPr>
          <p:nvPr/>
        </p:nvPicPr>
        <p:blipFill>
          <a:blip r:embed="rId2"/>
          <a:stretch>
            <a:fillRect/>
          </a:stretch>
        </p:blipFill>
        <p:spPr>
          <a:xfrm>
            <a:off x="774700" y="1223844"/>
            <a:ext cx="7581900" cy="4864100"/>
          </a:xfrm>
          <a:prstGeom prst="rect">
            <a:avLst/>
          </a:prstGeom>
        </p:spPr>
      </p:pic>
    </p:spTree>
    <p:extLst>
      <p:ext uri="{BB962C8B-B14F-4D97-AF65-F5344CB8AC3E}">
        <p14:creationId xmlns:p14="http://schemas.microsoft.com/office/powerpoint/2010/main" val="50384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178595" y="283642"/>
            <a:ext cx="8786813" cy="625078"/>
          </a:xfrm>
        </p:spPr>
        <p:txBody>
          <a:bodyPr/>
          <a:lstStyle/>
          <a:p>
            <a:r>
              <a:rPr lang="en-GB" dirty="0">
                <a:effectLst>
                  <a:outerShdw blurRad="38100" dist="38100" dir="2700000" algn="tl">
                    <a:srgbClr val="DDDDDD"/>
                  </a:outerShdw>
                </a:effectLst>
                <a:latin typeface="Arial" charset="0"/>
              </a:rPr>
              <a:t>Design Principle 8: Anticipate obsolescence</a:t>
            </a:r>
            <a:r>
              <a:rPr lang="en-US" dirty="0">
                <a:effectLst>
                  <a:outerShdw blurRad="38100" dist="38100" dir="2700000" algn="tl">
                    <a:srgbClr val="DDDDDD"/>
                  </a:outerShdw>
                </a:effectLst>
                <a:latin typeface="Arial" charset="0"/>
              </a:rPr>
              <a:t> </a:t>
            </a:r>
          </a:p>
        </p:txBody>
      </p:sp>
      <p:sp>
        <p:nvSpPr>
          <p:cNvPr id="54277" name="Rectangle 3"/>
          <p:cNvSpPr>
            <a:spLocks noGrp="1" noChangeArrowheads="1"/>
          </p:cNvSpPr>
          <p:nvPr>
            <p:ph idx="1"/>
          </p:nvPr>
        </p:nvSpPr>
        <p:spPr/>
        <p:txBody>
          <a:bodyPr/>
          <a:lstStyle/>
          <a:p>
            <a:pPr marL="0" indent="0">
              <a:lnSpc>
                <a:spcPct val="90000"/>
              </a:lnSpc>
            </a:pPr>
            <a:r>
              <a:rPr lang="en-GB" sz="2400" dirty="0">
                <a:latin typeface="Arial" charset="0"/>
              </a:rPr>
              <a:t> Plan for changes in the technology or environment so the software will continue to run or can be easily changed</a:t>
            </a:r>
            <a:r>
              <a:rPr lang="en-US" sz="2400" dirty="0">
                <a:latin typeface="Arial" charset="0"/>
              </a:rPr>
              <a:t> </a:t>
            </a:r>
          </a:p>
          <a:p>
            <a:pPr lvl="1">
              <a:lnSpc>
                <a:spcPct val="90000"/>
              </a:lnSpc>
            </a:pPr>
            <a:r>
              <a:rPr lang="en-GB" sz="2400" dirty="0">
                <a:latin typeface="Arial" charset="0"/>
              </a:rPr>
              <a:t>Avoid using early releases of technology</a:t>
            </a:r>
            <a:r>
              <a:rPr lang="en-US" sz="2400" dirty="0">
                <a:latin typeface="Arial" charset="0"/>
              </a:rPr>
              <a:t> </a:t>
            </a:r>
          </a:p>
          <a:p>
            <a:pPr lvl="1">
              <a:lnSpc>
                <a:spcPct val="90000"/>
              </a:lnSpc>
            </a:pPr>
            <a:r>
              <a:rPr lang="en-GB" sz="2400" dirty="0">
                <a:latin typeface="Arial" charset="0"/>
              </a:rPr>
              <a:t>Avoid using software libraries that are specific to particular environments</a:t>
            </a:r>
            <a:r>
              <a:rPr lang="en-US" sz="2400" dirty="0">
                <a:latin typeface="Arial" charset="0"/>
              </a:rPr>
              <a:t> </a:t>
            </a:r>
          </a:p>
          <a:p>
            <a:pPr lvl="1">
              <a:lnSpc>
                <a:spcPct val="90000"/>
              </a:lnSpc>
            </a:pPr>
            <a:r>
              <a:rPr lang="en-GB" sz="2400" dirty="0">
                <a:latin typeface="Arial" charset="0"/>
              </a:rPr>
              <a:t>Avoid using undocumented features or little-used features of software libraries</a:t>
            </a:r>
            <a:r>
              <a:rPr lang="en-US" sz="2400" dirty="0">
                <a:latin typeface="Arial" charset="0"/>
              </a:rPr>
              <a:t> </a:t>
            </a:r>
          </a:p>
          <a:p>
            <a:pPr lvl="1">
              <a:lnSpc>
                <a:spcPct val="90000"/>
              </a:lnSpc>
            </a:pPr>
            <a:r>
              <a:rPr lang="en-GB" sz="2400" dirty="0">
                <a:latin typeface="Arial" charset="0"/>
              </a:rPr>
              <a:t>Avoid using software or special hardware from companies that are less likely to provide long-term support</a:t>
            </a:r>
            <a:r>
              <a:rPr lang="en-US" sz="2400" dirty="0">
                <a:latin typeface="Arial" charset="0"/>
              </a:rPr>
              <a:t> </a:t>
            </a:r>
          </a:p>
          <a:p>
            <a:pPr lvl="1">
              <a:lnSpc>
                <a:spcPct val="90000"/>
              </a:lnSpc>
            </a:pPr>
            <a:r>
              <a:rPr lang="en-GB" sz="2400" dirty="0">
                <a:latin typeface="Arial" charset="0"/>
              </a:rPr>
              <a:t>Use standard languages and technologies that are supported by multiple vendors</a:t>
            </a:r>
            <a:r>
              <a:rPr lang="en-US" sz="2400" dirty="0">
                <a:latin typeface="Arial" charset="0"/>
              </a:rPr>
              <a:t> </a:t>
            </a:r>
            <a:endParaRPr lang="en-GB" sz="24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7CA3AED2-9BF1-2F4A-8272-16EF27146E2C}" type="slidenum">
              <a:rPr lang="en-US" sz="1200">
                <a:solidFill>
                  <a:srgbClr val="003366"/>
                </a:solidFill>
                <a:latin typeface="Trebuchet MS" charset="0"/>
              </a:rPr>
              <a:pPr/>
              <a:t>88</a:t>
            </a:fld>
            <a:endParaRPr lang="en-US" sz="1200">
              <a:solidFill>
                <a:srgbClr val="003366"/>
              </a:solidFill>
              <a:latin typeface="Trebuchet MS" charset="0"/>
            </a:endParaRPr>
          </a:p>
        </p:txBody>
      </p:sp>
    </p:spTree>
    <p:extLst>
      <p:ext uri="{BB962C8B-B14F-4D97-AF65-F5344CB8AC3E}">
        <p14:creationId xmlns:p14="http://schemas.microsoft.com/office/powerpoint/2010/main" val="46337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6" y="355650"/>
            <a:ext cx="5497325" cy="625078"/>
          </a:xfrm>
        </p:spPr>
        <p:txBody>
          <a:bodyPr/>
          <a:lstStyle/>
          <a:p>
            <a:r>
              <a:rPr lang="en-US" dirty="0" smtClean="0"/>
              <a:t>Obsolescence and Refactoring == Technical Debt!</a:t>
            </a:r>
            <a:endParaRPr lang="en-US" dirty="0"/>
          </a:p>
        </p:txBody>
      </p:sp>
      <p:sp>
        <p:nvSpPr>
          <p:cNvPr id="4" name="Slide Number Placeholder 3"/>
          <p:cNvSpPr>
            <a:spLocks noGrp="1"/>
          </p:cNvSpPr>
          <p:nvPr>
            <p:ph type="sldNum" sz="quarter" idx="12"/>
          </p:nvPr>
        </p:nvSpPr>
        <p:spPr/>
        <p:txBody>
          <a:bodyPr/>
          <a:lstStyle/>
          <a:p>
            <a:fld id="{FF556DBA-56B0-294A-8D48-3B73BDCB18F9}" type="slidenum">
              <a:rPr lang="it-IT" smtClean="0"/>
              <a:pPr/>
              <a:t>89</a:t>
            </a:fld>
            <a:endParaRPr lang="it-IT"/>
          </a:p>
        </p:txBody>
      </p:sp>
      <p:pic>
        <p:nvPicPr>
          <p:cNvPr id="5" name="Picture 4"/>
          <p:cNvPicPr>
            <a:picLocks noChangeAspect="1"/>
          </p:cNvPicPr>
          <p:nvPr/>
        </p:nvPicPr>
        <p:blipFill rotWithShape="1">
          <a:blip r:embed="rId2"/>
          <a:srcRect l="5185" t="7270" r="4445" b="5438"/>
          <a:stretch/>
        </p:blipFill>
        <p:spPr>
          <a:xfrm>
            <a:off x="474133" y="1778000"/>
            <a:ext cx="8263468" cy="4385733"/>
          </a:xfrm>
          <a:prstGeom prst="rect">
            <a:avLst/>
          </a:prstGeom>
        </p:spPr>
      </p:pic>
    </p:spTree>
    <p:extLst>
      <p:ext uri="{BB962C8B-B14F-4D97-AF65-F5344CB8AC3E}">
        <p14:creationId xmlns:p14="http://schemas.microsoft.com/office/powerpoint/2010/main" val="2914056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Evaluation Extra’s! [Optional]</a:t>
            </a:r>
            <a:r>
              <a:rPr lang="en-US" b="1" dirty="0"/>
              <a:t> *</a:t>
            </a:r>
            <a:r>
              <a:rPr lang="en-US" dirty="0"/>
              <a:t> </a:t>
            </a:r>
            <a:endParaRPr lang="en-CA" dirty="0"/>
          </a:p>
        </p:txBody>
      </p:sp>
      <p:sp>
        <p:nvSpPr>
          <p:cNvPr id="3" name="Content Placeholder 2"/>
          <p:cNvSpPr>
            <a:spLocks noGrp="1"/>
          </p:cNvSpPr>
          <p:nvPr>
            <p:ph idx="1"/>
          </p:nvPr>
        </p:nvSpPr>
        <p:spPr>
          <a:xfrm>
            <a:off x="-247244" y="1082754"/>
            <a:ext cx="7037616" cy="5292561"/>
          </a:xfrm>
        </p:spPr>
        <p:txBody>
          <a:bodyPr/>
          <a:lstStyle/>
          <a:p>
            <a:pPr lvl="1"/>
            <a:r>
              <a:rPr lang="en-US" sz="2000" i="1" dirty="0" smtClean="0"/>
              <a:t>Fool-of-a-Too(l)k(it)! </a:t>
            </a:r>
            <a:r>
              <a:rPr lang="en-US" sz="2000" b="1" i="1" dirty="0" smtClean="0"/>
              <a:t>+1</a:t>
            </a:r>
            <a:r>
              <a:rPr lang="en-US" sz="2000" i="1" dirty="0" smtClean="0"/>
              <a:t>: </a:t>
            </a:r>
            <a:r>
              <a:rPr lang="en-US" sz="2000" dirty="0" smtClean="0"/>
              <a:t>bug</a:t>
            </a:r>
            <a:r>
              <a:rPr lang="en-US" sz="2000" dirty="0"/>
              <a:t>-hunting + patching of open-source project issue, documenting the </a:t>
            </a:r>
            <a:r>
              <a:rPr lang="en-US" sz="2000" dirty="0" smtClean="0"/>
              <a:t>process;</a:t>
            </a:r>
          </a:p>
          <a:p>
            <a:pPr marL="457200" lvl="1" indent="0">
              <a:buNone/>
            </a:pPr>
            <a:endParaRPr lang="en-US" sz="2000" dirty="0" smtClean="0"/>
          </a:p>
          <a:p>
            <a:pPr lvl="1"/>
            <a:r>
              <a:rPr lang="en-US" sz="2000" i="1" dirty="0" smtClean="0"/>
              <a:t>Bilbo Bug-gins! </a:t>
            </a:r>
            <a:r>
              <a:rPr lang="en-US" sz="2000" b="1" i="1" dirty="0" smtClean="0"/>
              <a:t>+2</a:t>
            </a:r>
            <a:r>
              <a:rPr lang="en-US" sz="2000" i="1" dirty="0" smtClean="0"/>
              <a:t>: </a:t>
            </a:r>
            <a:r>
              <a:rPr lang="en-US" sz="2000" dirty="0" smtClean="0"/>
              <a:t>bug</a:t>
            </a:r>
            <a:r>
              <a:rPr lang="en-US" sz="2000" dirty="0"/>
              <a:t>-hunting + patching of open-source project software architecture issue, documenting the </a:t>
            </a:r>
            <a:r>
              <a:rPr lang="en-US" sz="2000" dirty="0" smtClean="0"/>
              <a:t>process;</a:t>
            </a:r>
          </a:p>
          <a:p>
            <a:pPr marL="457200" lvl="1" indent="0">
              <a:buNone/>
            </a:pPr>
            <a:endParaRPr lang="en-US" sz="2000" dirty="0" smtClean="0"/>
          </a:p>
          <a:p>
            <a:pPr lvl="1"/>
            <a:r>
              <a:rPr lang="en-US" sz="2000" i="1" dirty="0" err="1" smtClean="0"/>
              <a:t>Gandalfeat</a:t>
            </a:r>
            <a:r>
              <a:rPr lang="en-US" sz="2000" i="1" dirty="0" smtClean="0"/>
              <a:t>! </a:t>
            </a:r>
            <a:r>
              <a:rPr lang="en-US" sz="2000" b="1" i="1" dirty="0" smtClean="0"/>
              <a:t>+3</a:t>
            </a:r>
            <a:r>
              <a:rPr lang="en-US" sz="2000" i="1" dirty="0" smtClean="0"/>
              <a:t>: </a:t>
            </a:r>
            <a:r>
              <a:rPr lang="en-US" sz="2000" dirty="0" smtClean="0"/>
              <a:t>address </a:t>
            </a:r>
            <a:r>
              <a:rPr lang="en-US" sz="2000" dirty="0"/>
              <a:t>a feature request, implement resolution, document the </a:t>
            </a:r>
            <a:r>
              <a:rPr lang="en-US" sz="2000" dirty="0" smtClean="0"/>
              <a:t>process;</a:t>
            </a:r>
          </a:p>
          <a:p>
            <a:pPr marL="457200" lvl="1" indent="0">
              <a:buNone/>
            </a:pPr>
            <a:endParaRPr lang="en-US" sz="2000" dirty="0" smtClean="0"/>
          </a:p>
          <a:p>
            <a:pPr lvl="1"/>
            <a:r>
              <a:rPr lang="en-US" sz="2000" i="1" dirty="0" err="1" smtClean="0"/>
              <a:t>AraGone</a:t>
            </a:r>
            <a:r>
              <a:rPr lang="en-US" sz="2000" i="1" dirty="0" smtClean="0"/>
              <a:t>! </a:t>
            </a:r>
            <a:r>
              <a:rPr lang="en-US" sz="2000" b="1" i="1" dirty="0" smtClean="0"/>
              <a:t>+4</a:t>
            </a:r>
            <a:r>
              <a:rPr lang="en-US" sz="2000" i="1" dirty="0" smtClean="0"/>
              <a:t>: </a:t>
            </a:r>
            <a:r>
              <a:rPr lang="en-US" sz="2000" dirty="0" smtClean="0"/>
              <a:t>propose </a:t>
            </a:r>
            <a:r>
              <a:rPr lang="en-US" sz="2000" dirty="0"/>
              <a:t>architecture change, implement </a:t>
            </a:r>
            <a:r>
              <a:rPr lang="en-US" sz="2000" dirty="0" smtClean="0"/>
              <a:t>&amp; </a:t>
            </a:r>
            <a:r>
              <a:rPr lang="en-US" sz="2000" dirty="0"/>
              <a:t>merge change, </a:t>
            </a:r>
            <a:r>
              <a:rPr lang="en-US" sz="2000" dirty="0" smtClean="0"/>
              <a:t>document </a:t>
            </a:r>
            <a:r>
              <a:rPr lang="en-US" sz="2000" dirty="0"/>
              <a:t>the </a:t>
            </a:r>
            <a:r>
              <a:rPr lang="en-US" sz="2000" dirty="0" smtClean="0"/>
              <a:t>process;</a:t>
            </a:r>
          </a:p>
          <a:p>
            <a:pPr marL="457200" lvl="1" indent="0">
              <a:buNone/>
            </a:pPr>
            <a:endParaRPr lang="en-US" sz="2000" dirty="0" smtClean="0"/>
          </a:p>
          <a:p>
            <a:pPr lvl="1"/>
            <a:r>
              <a:rPr lang="en-US" sz="2000" i="1" dirty="0" err="1" smtClean="0"/>
              <a:t>FroDone</a:t>
            </a:r>
            <a:r>
              <a:rPr lang="en-US" sz="2000" i="1" dirty="0" smtClean="0"/>
              <a:t>! </a:t>
            </a:r>
            <a:r>
              <a:rPr lang="en-US" sz="2000" b="1" i="1" dirty="0" smtClean="0"/>
              <a:t>+5</a:t>
            </a:r>
            <a:r>
              <a:rPr lang="en-US" sz="2000" i="1" dirty="0" smtClean="0"/>
              <a:t>: </a:t>
            </a:r>
            <a:r>
              <a:rPr lang="en-US" sz="2000" dirty="0" smtClean="0"/>
              <a:t>re-documentation </a:t>
            </a:r>
            <a:r>
              <a:rPr lang="en-US" sz="2000" dirty="0"/>
              <a:t>of </a:t>
            </a:r>
            <a:r>
              <a:rPr lang="en-US" sz="2000" dirty="0" smtClean="0"/>
              <a:t>entire architecture through </a:t>
            </a:r>
            <a:r>
              <a:rPr lang="en-US" sz="2000" dirty="0"/>
              <a:t>reverse </a:t>
            </a:r>
            <a:r>
              <a:rPr lang="en-US" sz="2000" dirty="0" smtClean="0"/>
              <a:t>engineering + </a:t>
            </a:r>
            <a:r>
              <a:rPr lang="en-US" sz="2000" dirty="0"/>
              <a:t>document the </a:t>
            </a:r>
            <a:r>
              <a:rPr lang="en-US" sz="2000" dirty="0" smtClean="0"/>
              <a:t>process;</a:t>
            </a:r>
            <a:endParaRPr lang="en-CA" sz="2000"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9</a:t>
            </a:fld>
            <a:endParaRPr lang="it-IT" altLang="en-US"/>
          </a:p>
        </p:txBody>
      </p:sp>
      <p:sp>
        <p:nvSpPr>
          <p:cNvPr id="6" name="TextBox 5"/>
          <p:cNvSpPr txBox="1"/>
          <p:nvPr/>
        </p:nvSpPr>
        <p:spPr>
          <a:xfrm>
            <a:off x="90711" y="6543770"/>
            <a:ext cx="4994714" cy="307777"/>
          </a:xfrm>
          <a:prstGeom prst="rect">
            <a:avLst/>
          </a:prstGeom>
          <a:noFill/>
        </p:spPr>
        <p:txBody>
          <a:bodyPr wrap="none" rtlCol="0">
            <a:spAutoFit/>
          </a:bodyPr>
          <a:lstStyle/>
          <a:p>
            <a:r>
              <a:rPr lang="en-CA" sz="1400" dirty="0" smtClean="0"/>
              <a:t>* If you do all of these you could </a:t>
            </a:r>
            <a:r>
              <a:rPr lang="en-CA" sz="1400" i="1" u="sng" dirty="0" smtClean="0"/>
              <a:t>pass</a:t>
            </a:r>
            <a:r>
              <a:rPr lang="en-CA" sz="1400" dirty="0" smtClean="0"/>
              <a:t> the exam W/O project!</a:t>
            </a:r>
            <a:endParaRPr lang="en-CA" sz="1400" dirty="0"/>
          </a:p>
        </p:txBody>
      </p:sp>
      <p:pic>
        <p:nvPicPr>
          <p:cNvPr id="8" name="Picture 7"/>
          <p:cNvPicPr>
            <a:picLocks noChangeAspect="1"/>
          </p:cNvPicPr>
          <p:nvPr/>
        </p:nvPicPr>
        <p:blipFill>
          <a:blip r:embed="rId2"/>
          <a:stretch>
            <a:fillRect/>
          </a:stretch>
        </p:blipFill>
        <p:spPr>
          <a:xfrm>
            <a:off x="7757195" y="2094727"/>
            <a:ext cx="1147207" cy="1378006"/>
          </a:xfrm>
          <a:prstGeom prst="rect">
            <a:avLst/>
          </a:prstGeom>
        </p:spPr>
      </p:pic>
      <p:pic>
        <p:nvPicPr>
          <p:cNvPr id="9" name="Picture 8"/>
          <p:cNvPicPr>
            <a:picLocks noChangeAspect="1"/>
          </p:cNvPicPr>
          <p:nvPr/>
        </p:nvPicPr>
        <p:blipFill>
          <a:blip r:embed="rId3"/>
          <a:stretch>
            <a:fillRect/>
          </a:stretch>
        </p:blipFill>
        <p:spPr>
          <a:xfrm>
            <a:off x="6673749" y="3213573"/>
            <a:ext cx="1252136" cy="939102"/>
          </a:xfrm>
          <a:prstGeom prst="rect">
            <a:avLst/>
          </a:prstGeom>
        </p:spPr>
      </p:pic>
      <p:pic>
        <p:nvPicPr>
          <p:cNvPr id="12" name="Picture 11"/>
          <p:cNvPicPr>
            <a:picLocks noChangeAspect="1"/>
          </p:cNvPicPr>
          <p:nvPr/>
        </p:nvPicPr>
        <p:blipFill>
          <a:blip r:embed="rId4"/>
          <a:stretch>
            <a:fillRect/>
          </a:stretch>
        </p:blipFill>
        <p:spPr>
          <a:xfrm>
            <a:off x="7663664" y="3926260"/>
            <a:ext cx="923112" cy="1379363"/>
          </a:xfrm>
          <a:prstGeom prst="rect">
            <a:avLst/>
          </a:prstGeom>
        </p:spPr>
      </p:pic>
      <p:pic>
        <p:nvPicPr>
          <p:cNvPr id="13" name="Picture 12"/>
          <p:cNvPicPr>
            <a:picLocks noChangeAspect="1"/>
          </p:cNvPicPr>
          <p:nvPr/>
        </p:nvPicPr>
        <p:blipFill rotWithShape="1">
          <a:blip r:embed="rId5"/>
          <a:srcRect l="9515" r="13840"/>
          <a:stretch/>
        </p:blipFill>
        <p:spPr>
          <a:xfrm>
            <a:off x="7114340" y="5170224"/>
            <a:ext cx="1879016" cy="1031699"/>
          </a:xfrm>
          <a:prstGeom prst="rect">
            <a:avLst/>
          </a:prstGeom>
        </p:spPr>
      </p:pic>
      <p:pic>
        <p:nvPicPr>
          <p:cNvPr id="15" name="Picture 14"/>
          <p:cNvPicPr>
            <a:picLocks noChangeAspect="1"/>
          </p:cNvPicPr>
          <p:nvPr/>
        </p:nvPicPr>
        <p:blipFill rotWithShape="1">
          <a:blip r:embed="rId6"/>
          <a:srcRect l="25158" t="5716" r="23823" b="16538"/>
          <a:stretch/>
        </p:blipFill>
        <p:spPr>
          <a:xfrm>
            <a:off x="7062505" y="1127342"/>
            <a:ext cx="1075574" cy="868184"/>
          </a:xfrm>
          <a:prstGeom prst="rect">
            <a:avLst/>
          </a:prstGeom>
        </p:spPr>
      </p:pic>
    </p:spTree>
    <p:extLst>
      <p:ext uri="{BB962C8B-B14F-4D97-AF65-F5344CB8AC3E}">
        <p14:creationId xmlns:p14="http://schemas.microsoft.com/office/powerpoint/2010/main" val="66149579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178595" y="355650"/>
            <a:ext cx="8786813" cy="625078"/>
          </a:xfrm>
        </p:spPr>
        <p:txBody>
          <a:bodyPr/>
          <a:lstStyle/>
          <a:p>
            <a:r>
              <a:rPr lang="en-GB" dirty="0">
                <a:effectLst>
                  <a:outerShdw blurRad="38100" dist="38100" dir="2700000" algn="tl">
                    <a:srgbClr val="DDDDDD"/>
                  </a:outerShdw>
                </a:effectLst>
                <a:latin typeface="Arial" charset="0"/>
              </a:rPr>
              <a:t>Design Principle 9: Design for Portability</a:t>
            </a:r>
            <a:r>
              <a:rPr lang="en-US" dirty="0">
                <a:effectLst>
                  <a:outerShdw blurRad="38100" dist="38100" dir="2700000" algn="tl">
                    <a:srgbClr val="DDDDDD"/>
                  </a:outerShdw>
                </a:effectLst>
                <a:latin typeface="Arial" charset="0"/>
              </a:rPr>
              <a:t> </a:t>
            </a:r>
          </a:p>
        </p:txBody>
      </p:sp>
      <p:sp>
        <p:nvSpPr>
          <p:cNvPr id="56325" name="Rectangle 3"/>
          <p:cNvSpPr>
            <a:spLocks noGrp="1" noChangeArrowheads="1"/>
          </p:cNvSpPr>
          <p:nvPr>
            <p:ph idx="1"/>
          </p:nvPr>
        </p:nvSpPr>
        <p:spPr/>
        <p:txBody>
          <a:bodyPr/>
          <a:lstStyle/>
          <a:p>
            <a:pPr marL="0" indent="0"/>
            <a:r>
              <a:rPr lang="en-GB" sz="2400" dirty="0">
                <a:latin typeface="Arial" charset="0"/>
              </a:rPr>
              <a:t> Have the software run on as many platforms as possible</a:t>
            </a:r>
            <a:r>
              <a:rPr lang="en-US" sz="2400" dirty="0">
                <a:latin typeface="Arial" charset="0"/>
              </a:rPr>
              <a:t> </a:t>
            </a:r>
          </a:p>
          <a:p>
            <a:pPr lvl="1"/>
            <a:r>
              <a:rPr lang="en-GB" sz="2400" dirty="0">
                <a:latin typeface="Arial" charset="0"/>
              </a:rPr>
              <a:t>Avoid the use of facilities that are specific to one particular environment</a:t>
            </a:r>
            <a:r>
              <a:rPr lang="en-US" sz="2400" dirty="0">
                <a:latin typeface="Arial" charset="0"/>
              </a:rPr>
              <a:t> </a:t>
            </a:r>
          </a:p>
          <a:p>
            <a:pPr lvl="1"/>
            <a:r>
              <a:rPr lang="en-US" sz="2400" dirty="0">
                <a:latin typeface="Arial" charset="0"/>
              </a:rPr>
              <a:t>E.g. a library only available in Microsoft Windows</a:t>
            </a:r>
            <a:endParaRPr lang="en-GB" sz="24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472B1708-A972-C046-A13F-A96BFEB83045}" type="slidenum">
              <a:rPr lang="en-US" sz="1200">
                <a:solidFill>
                  <a:srgbClr val="003366"/>
                </a:solidFill>
                <a:latin typeface="Trebuchet MS" charset="0"/>
              </a:rPr>
              <a:pPr/>
              <a:t>90</a:t>
            </a:fld>
            <a:endParaRPr lang="en-US" sz="1200">
              <a:solidFill>
                <a:srgbClr val="003366"/>
              </a:solidFill>
              <a:latin typeface="Trebuchet MS" charset="0"/>
            </a:endParaRPr>
          </a:p>
        </p:txBody>
      </p:sp>
    </p:spTree>
    <p:extLst>
      <p:ext uri="{BB962C8B-B14F-4D97-AF65-F5344CB8AC3E}">
        <p14:creationId xmlns:p14="http://schemas.microsoft.com/office/powerpoint/2010/main" val="108544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07504" y="283642"/>
            <a:ext cx="8786813" cy="625078"/>
          </a:xfrm>
        </p:spPr>
        <p:txBody>
          <a:bodyPr/>
          <a:lstStyle/>
          <a:p>
            <a:r>
              <a:rPr lang="en-GB" dirty="0">
                <a:effectLst>
                  <a:outerShdw blurRad="38100" dist="38100" dir="2700000" algn="tl">
                    <a:srgbClr val="DDDDDD"/>
                  </a:outerShdw>
                </a:effectLst>
                <a:latin typeface="Arial" charset="0"/>
              </a:rPr>
              <a:t>Design Principle 10: Design for Testability</a:t>
            </a:r>
            <a:r>
              <a:rPr lang="en-US" dirty="0">
                <a:effectLst>
                  <a:outerShdw blurRad="38100" dist="38100" dir="2700000" algn="tl">
                    <a:srgbClr val="DDDDDD"/>
                  </a:outerShdw>
                </a:effectLst>
                <a:latin typeface="Arial" charset="0"/>
              </a:rPr>
              <a:t> </a:t>
            </a:r>
          </a:p>
        </p:txBody>
      </p:sp>
      <p:sp>
        <p:nvSpPr>
          <p:cNvPr id="58373" name="Rectangle 3"/>
          <p:cNvSpPr>
            <a:spLocks noGrp="1" noChangeArrowheads="1"/>
          </p:cNvSpPr>
          <p:nvPr>
            <p:ph idx="1"/>
          </p:nvPr>
        </p:nvSpPr>
        <p:spPr/>
        <p:txBody>
          <a:bodyPr/>
          <a:lstStyle/>
          <a:p>
            <a:pPr marL="0" indent="0"/>
            <a:r>
              <a:rPr lang="en-GB" sz="2400" dirty="0">
                <a:latin typeface="Arial" charset="0"/>
              </a:rPr>
              <a:t>Take steps to make testing easier</a:t>
            </a:r>
            <a:r>
              <a:rPr lang="en-US" sz="2400" dirty="0">
                <a:latin typeface="Arial" charset="0"/>
              </a:rPr>
              <a:t> </a:t>
            </a:r>
            <a:endParaRPr lang="en-GB" sz="2400" dirty="0">
              <a:latin typeface="Arial" charset="0"/>
            </a:endParaRPr>
          </a:p>
          <a:p>
            <a:pPr lvl="1"/>
            <a:r>
              <a:rPr lang="en-GB" sz="2400" dirty="0">
                <a:latin typeface="Arial" charset="0"/>
              </a:rPr>
              <a:t>Design a program to automatically test the software</a:t>
            </a:r>
          </a:p>
          <a:p>
            <a:pPr lvl="2"/>
            <a:r>
              <a:rPr lang="en-GB" sz="2000" dirty="0">
                <a:latin typeface="Arial" charset="0"/>
              </a:rPr>
              <a:t>Ensure that all the functionality of the code can by driven by an external program, bypassing a graphical user interface</a:t>
            </a:r>
          </a:p>
          <a:p>
            <a:pPr lvl="1"/>
            <a:r>
              <a:rPr lang="en-US" sz="2400" dirty="0">
                <a:latin typeface="Arial" charset="0"/>
              </a:rPr>
              <a:t>In Java, you can </a:t>
            </a:r>
          </a:p>
          <a:p>
            <a:pPr lvl="2"/>
            <a:r>
              <a:rPr lang="en-US" sz="2000" dirty="0">
                <a:latin typeface="Arial" charset="0"/>
              </a:rPr>
              <a:t>create a main() method in each class in order to exercise the other methods</a:t>
            </a:r>
          </a:p>
          <a:p>
            <a:pPr lvl="2"/>
            <a:r>
              <a:rPr lang="en-US" sz="2000" dirty="0">
                <a:latin typeface="Arial" charset="0"/>
              </a:rPr>
              <a:t>Use </a:t>
            </a:r>
            <a:r>
              <a:rPr lang="en-US" sz="2000" dirty="0" err="1">
                <a:latin typeface="Arial" charset="0"/>
              </a:rPr>
              <a:t>Junit</a:t>
            </a:r>
            <a:r>
              <a:rPr lang="en-US" sz="2000" dirty="0">
                <a:latin typeface="Arial" charset="0"/>
              </a:rPr>
              <a:t> and related approaches to build an automated testing framework for your system</a:t>
            </a:r>
            <a:endParaRPr lang="en-GB" sz="2000" dirty="0">
              <a:latin typeface="Arial" charset="0"/>
            </a:endParaRP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859F01CC-54FB-3D4E-874E-D040161DCF5D}" type="slidenum">
              <a:rPr lang="en-US" sz="1200">
                <a:solidFill>
                  <a:srgbClr val="003366"/>
                </a:solidFill>
                <a:latin typeface="Trebuchet MS" charset="0"/>
              </a:rPr>
              <a:pPr/>
              <a:t>91</a:t>
            </a:fld>
            <a:endParaRPr lang="en-US" sz="1200">
              <a:solidFill>
                <a:srgbClr val="003366"/>
              </a:solidFill>
              <a:latin typeface="Trebuchet MS" charset="0"/>
            </a:endParaRPr>
          </a:p>
        </p:txBody>
      </p:sp>
    </p:spTree>
    <p:extLst>
      <p:ext uri="{BB962C8B-B14F-4D97-AF65-F5344CB8AC3E}">
        <p14:creationId xmlns:p14="http://schemas.microsoft.com/office/powerpoint/2010/main" val="3599854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a:xfrm>
            <a:off x="178595" y="283642"/>
            <a:ext cx="8786813" cy="625078"/>
          </a:xfrm>
        </p:spPr>
        <p:txBody>
          <a:bodyPr/>
          <a:lstStyle/>
          <a:p>
            <a:r>
              <a:rPr lang="en-GB" dirty="0">
                <a:effectLst>
                  <a:outerShdw blurRad="38100" dist="38100" dir="2700000" algn="tl">
                    <a:srgbClr val="DDDDDD"/>
                  </a:outerShdw>
                </a:effectLst>
                <a:latin typeface="Arial" charset="0"/>
              </a:rPr>
              <a:t>Design Principle 11: Design defensively</a:t>
            </a:r>
          </a:p>
        </p:txBody>
      </p:sp>
      <p:sp>
        <p:nvSpPr>
          <p:cNvPr id="60421" name="Rectangle 3"/>
          <p:cNvSpPr>
            <a:spLocks noGrp="1" noChangeArrowheads="1"/>
          </p:cNvSpPr>
          <p:nvPr>
            <p:ph idx="1"/>
          </p:nvPr>
        </p:nvSpPr>
        <p:spPr/>
        <p:txBody>
          <a:bodyPr/>
          <a:lstStyle/>
          <a:p>
            <a:pPr marL="0" indent="0"/>
            <a:r>
              <a:rPr lang="en-GB" sz="2400" dirty="0">
                <a:latin typeface="Arial" charset="0"/>
              </a:rPr>
              <a:t>Never trust how others will try to use a component you are designing</a:t>
            </a:r>
          </a:p>
          <a:p>
            <a:pPr lvl="1"/>
            <a:r>
              <a:rPr lang="en-GB" sz="2400" dirty="0">
                <a:latin typeface="Arial" charset="0"/>
              </a:rPr>
              <a:t>Handle all cases where other code might attempt to use your component inappropriately</a:t>
            </a:r>
          </a:p>
          <a:p>
            <a:pPr lvl="1"/>
            <a:r>
              <a:rPr lang="en-GB" sz="2400" dirty="0">
                <a:latin typeface="Arial" charset="0"/>
              </a:rPr>
              <a:t>Check that all of the inputs to your component are valid: the </a:t>
            </a:r>
            <a:r>
              <a:rPr lang="en-GB" sz="2400" i="1" dirty="0">
                <a:latin typeface="Arial" charset="0"/>
              </a:rPr>
              <a:t>preconditions</a:t>
            </a:r>
          </a:p>
          <a:p>
            <a:pPr lvl="2"/>
            <a:r>
              <a:rPr lang="en-GB" sz="2000" dirty="0">
                <a:latin typeface="Arial" charset="0"/>
              </a:rPr>
              <a:t>Unfortunately, over-zealous defensive design can result in unnecessarily</a:t>
            </a:r>
            <a:r>
              <a:rPr lang="en-US" sz="2000" dirty="0">
                <a:latin typeface="Arial" charset="0"/>
              </a:rPr>
              <a:t> repetitive checking</a:t>
            </a:r>
          </a:p>
        </p:txBody>
      </p:sp>
      <p:sp>
        <p:nvSpPr>
          <p:cNvPr id="6"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9A17A3BB-0F98-E24F-A625-D08992F67F9F}" type="slidenum">
              <a:rPr lang="en-US" sz="1200">
                <a:solidFill>
                  <a:srgbClr val="003366"/>
                </a:solidFill>
                <a:latin typeface="Trebuchet MS" charset="0"/>
              </a:rPr>
              <a:pPr/>
              <a:t>92</a:t>
            </a:fld>
            <a:endParaRPr lang="en-US" sz="1200">
              <a:solidFill>
                <a:srgbClr val="003366"/>
              </a:solidFill>
              <a:latin typeface="Trebuchet MS" charset="0"/>
            </a:endParaRPr>
          </a:p>
        </p:txBody>
      </p:sp>
    </p:spTree>
    <p:extLst>
      <p:ext uri="{BB962C8B-B14F-4D97-AF65-F5344CB8AC3E}">
        <p14:creationId xmlns:p14="http://schemas.microsoft.com/office/powerpoint/2010/main" val="360561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3164" y="167720"/>
            <a:ext cx="7838998" cy="838200"/>
          </a:xfrm>
        </p:spPr>
        <p:txBody>
          <a:bodyPr/>
          <a:lstStyle/>
          <a:p>
            <a:r>
              <a:rPr lang="en-CA" dirty="0" smtClean="0"/>
              <a:t>Design Principle 12: Design for </a:t>
            </a:r>
            <a:r>
              <a:rPr lang="en-CA" dirty="0" err="1" smtClean="0"/>
              <a:t>Organizability</a:t>
            </a:r>
            <a:endParaRPr lang="en-CA" dirty="0"/>
          </a:p>
        </p:txBody>
      </p:sp>
      <p:sp>
        <p:nvSpPr>
          <p:cNvPr id="3" name="Content Placeholder 2"/>
          <p:cNvSpPr>
            <a:spLocks noGrp="1"/>
          </p:cNvSpPr>
          <p:nvPr>
            <p:ph idx="1"/>
          </p:nvPr>
        </p:nvSpPr>
        <p:spPr/>
        <p:txBody>
          <a:bodyPr/>
          <a:lstStyle/>
          <a:p>
            <a:r>
              <a:rPr lang="en-CA" dirty="0" smtClean="0"/>
              <a:t>Prepare your architecture structures for the organisational that is meant to implement and maintain it</a:t>
            </a:r>
          </a:p>
          <a:p>
            <a:r>
              <a:rPr lang="en-CA" dirty="0" smtClean="0"/>
              <a:t>Fine-tune the modularisation strategy based on known/expected collaborations;</a:t>
            </a:r>
          </a:p>
          <a:p>
            <a:r>
              <a:rPr lang="en-CA" dirty="0" smtClean="0"/>
              <a:t>Plan for turnover;</a:t>
            </a:r>
          </a:p>
          <a:p>
            <a:r>
              <a:rPr lang="en-CA" dirty="0" smtClean="0"/>
              <a:t>Software Architecture Refactoring not in synch with organisation </a:t>
            </a:r>
            <a:r>
              <a:rPr lang="mr-IN" dirty="0" smtClean="0"/>
              <a:t>…</a:t>
            </a:r>
            <a:r>
              <a:rPr lang="it-IT" dirty="0" smtClean="0"/>
              <a:t>&gt; </a:t>
            </a:r>
            <a:r>
              <a:rPr lang="en-CA" dirty="0" smtClean="0"/>
              <a:t>Social Debt!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93</a:t>
            </a:fld>
            <a:endParaRPr lang="it-IT" altLang="en-US"/>
          </a:p>
        </p:txBody>
      </p:sp>
    </p:spTree>
    <p:extLst>
      <p:ext uri="{BB962C8B-B14F-4D97-AF65-F5344CB8AC3E}">
        <p14:creationId xmlns:p14="http://schemas.microsoft.com/office/powerpoint/2010/main" val="2604133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3164" y="167720"/>
            <a:ext cx="7838998" cy="838200"/>
          </a:xfrm>
        </p:spPr>
        <p:txBody>
          <a:bodyPr/>
          <a:lstStyle/>
          <a:p>
            <a:r>
              <a:rPr lang="en-CA" dirty="0" smtClean="0"/>
              <a:t>Design Principle 12: Design for </a:t>
            </a:r>
            <a:r>
              <a:rPr lang="en-CA" dirty="0" err="1" smtClean="0"/>
              <a:t>Organizability</a:t>
            </a:r>
            <a:endParaRPr lang="en-CA" dirty="0"/>
          </a:p>
        </p:txBody>
      </p:sp>
      <p:sp>
        <p:nvSpPr>
          <p:cNvPr id="3" name="Content Placeholder 2"/>
          <p:cNvSpPr>
            <a:spLocks noGrp="1"/>
          </p:cNvSpPr>
          <p:nvPr>
            <p:ph idx="1"/>
          </p:nvPr>
        </p:nvSpPr>
        <p:spPr/>
        <p:txBody>
          <a:bodyPr/>
          <a:lstStyle/>
          <a:p>
            <a:r>
              <a:rPr lang="en-CA" dirty="0" smtClean="0">
                <a:solidFill>
                  <a:schemeClr val="bg1">
                    <a:lumMod val="75000"/>
                  </a:schemeClr>
                </a:solidFill>
              </a:rPr>
              <a:t>Prepare your architecture structures for the organisational that is meant to implement and maintain it</a:t>
            </a:r>
          </a:p>
          <a:p>
            <a:r>
              <a:rPr lang="en-CA" dirty="0" smtClean="0">
                <a:solidFill>
                  <a:schemeClr val="bg1">
                    <a:lumMod val="75000"/>
                  </a:schemeClr>
                </a:solidFill>
              </a:rPr>
              <a:t>Fine-tune the modularisation strategy based on known/expected collaborations;</a:t>
            </a:r>
          </a:p>
          <a:p>
            <a:r>
              <a:rPr lang="en-CA" dirty="0" smtClean="0">
                <a:solidFill>
                  <a:schemeClr val="bg1">
                    <a:lumMod val="75000"/>
                  </a:schemeClr>
                </a:solidFill>
              </a:rPr>
              <a:t>Plan for turnover;</a:t>
            </a:r>
          </a:p>
          <a:p>
            <a:r>
              <a:rPr lang="en-CA" dirty="0" smtClean="0">
                <a:solidFill>
                  <a:schemeClr val="bg1">
                    <a:lumMod val="75000"/>
                  </a:schemeClr>
                </a:solidFill>
              </a:rPr>
              <a:t>Software Architecture Refactoring not in synch with organisation </a:t>
            </a:r>
            <a:r>
              <a:rPr lang="mr-IN" dirty="0" smtClean="0">
                <a:solidFill>
                  <a:schemeClr val="bg1">
                    <a:lumMod val="75000"/>
                  </a:schemeClr>
                </a:solidFill>
              </a:rPr>
              <a:t>…</a:t>
            </a:r>
            <a:r>
              <a:rPr lang="it-IT" dirty="0" smtClean="0">
                <a:solidFill>
                  <a:schemeClr val="bg1">
                    <a:lumMod val="75000"/>
                  </a:schemeClr>
                </a:solidFill>
              </a:rPr>
              <a:t>&gt; </a:t>
            </a:r>
            <a:r>
              <a:rPr lang="en-CA" b="1" dirty="0" smtClean="0"/>
              <a:t>Social Debt! *</a:t>
            </a:r>
            <a:endParaRPr lang="en-CA" b="1"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94</a:t>
            </a:fld>
            <a:endParaRPr lang="it-IT" altLang="en-US"/>
          </a:p>
        </p:txBody>
      </p:sp>
      <p:sp>
        <p:nvSpPr>
          <p:cNvPr id="6" name="TextBox 5"/>
          <p:cNvSpPr txBox="1"/>
          <p:nvPr/>
        </p:nvSpPr>
        <p:spPr>
          <a:xfrm>
            <a:off x="3136011" y="5027688"/>
            <a:ext cx="5524519" cy="830997"/>
          </a:xfrm>
          <a:prstGeom prst="rect">
            <a:avLst/>
          </a:prstGeom>
          <a:noFill/>
        </p:spPr>
        <p:txBody>
          <a:bodyPr wrap="none" rtlCol="0">
            <a:spAutoFit/>
          </a:bodyPr>
          <a:lstStyle/>
          <a:p>
            <a:r>
              <a:rPr lang="en-CA" b="1" dirty="0" smtClean="0"/>
              <a:t>*</a:t>
            </a:r>
            <a:r>
              <a:rPr lang="en-CA" dirty="0" smtClean="0"/>
              <a:t> “Additional project cost connected </a:t>
            </a:r>
            <a:br>
              <a:rPr lang="en-CA" dirty="0" smtClean="0"/>
            </a:br>
            <a:r>
              <a:rPr lang="en-CA" dirty="0" smtClean="0"/>
              <a:t>to sub-optimal organisational structure”</a:t>
            </a:r>
            <a:endParaRPr lang="en-CA" dirty="0"/>
          </a:p>
        </p:txBody>
      </p:sp>
    </p:spTree>
    <p:extLst>
      <p:ext uri="{BB962C8B-B14F-4D97-AF65-F5344CB8AC3E}">
        <p14:creationId xmlns:p14="http://schemas.microsoft.com/office/powerpoint/2010/main" val="3645973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latin typeface="Arial"/>
                <a:cs typeface="Arial"/>
              </a:rPr>
              <a:t>Software Design </a:t>
            </a:r>
            <a:r>
              <a:rPr lang="en-US" dirty="0" smtClean="0">
                <a:latin typeface="Arial"/>
                <a:cs typeface="Arial"/>
              </a:rPr>
              <a:t>is the process that brings you from requirements to </a:t>
            </a:r>
            <a:r>
              <a:rPr lang="en-US" b="1" dirty="0" smtClean="0">
                <a:latin typeface="Arial"/>
                <a:cs typeface="Arial"/>
              </a:rPr>
              <a:t>Software Architecture</a:t>
            </a:r>
            <a:r>
              <a:rPr lang="en-US" dirty="0" smtClean="0">
                <a:latin typeface="Arial"/>
                <a:cs typeface="Arial"/>
              </a:rPr>
              <a:t>, essentially by making a series of (design) decisions, </a:t>
            </a:r>
            <a:r>
              <a:rPr lang="en-US" i="1" dirty="0" smtClean="0">
                <a:latin typeface="Arial"/>
                <a:cs typeface="Arial"/>
              </a:rPr>
              <a:t>possibly</a:t>
            </a:r>
            <a:r>
              <a:rPr lang="en-US" dirty="0" smtClean="0">
                <a:latin typeface="Arial"/>
                <a:cs typeface="Arial"/>
              </a:rPr>
              <a:t> following sound principles:</a:t>
            </a:r>
          </a:p>
          <a:p>
            <a:pPr lvl="1"/>
            <a:r>
              <a:rPr lang="en-US" dirty="0" smtClean="0">
                <a:latin typeface="Arial"/>
                <a:cs typeface="Arial"/>
              </a:rPr>
              <a:t>What are the components / Why</a:t>
            </a:r>
          </a:p>
          <a:p>
            <a:pPr lvl="1"/>
            <a:r>
              <a:rPr lang="en-US" dirty="0" smtClean="0">
                <a:latin typeface="Arial"/>
                <a:cs typeface="Arial"/>
              </a:rPr>
              <a:t>What are the connectors / Why</a:t>
            </a:r>
          </a:p>
          <a:p>
            <a:pPr lvl="1"/>
            <a:r>
              <a:rPr lang="en-US" dirty="0" smtClean="0">
                <a:latin typeface="Arial"/>
                <a:cs typeface="Arial"/>
              </a:rPr>
              <a:t>How they communicate / Why</a:t>
            </a:r>
          </a:p>
          <a:p>
            <a:pPr lvl="1"/>
            <a:r>
              <a:rPr lang="is-IS" dirty="0" smtClean="0">
                <a:latin typeface="Arial"/>
                <a:cs typeface="Arial"/>
              </a:rPr>
              <a:t>Internal structure of each component </a:t>
            </a:r>
            <a:r>
              <a:rPr lang="is-IS" dirty="0" smtClean="0">
                <a:latin typeface="Arial"/>
                <a:cs typeface="Arial"/>
                <a:sym typeface="Wingdings"/>
              </a:rPr>
              <a:t> Module</a:t>
            </a:r>
          </a:p>
          <a:p>
            <a:pPr lvl="1"/>
            <a:r>
              <a:rPr lang="is-IS" dirty="0" smtClean="0">
                <a:latin typeface="Arial"/>
                <a:cs typeface="Arial"/>
                <a:sym typeface="Wingdings"/>
              </a:rPr>
              <a:t>What/Where are the visible properties of all of the above / Why</a:t>
            </a:r>
            <a:endParaRPr lang="is-IS" dirty="0" smtClean="0">
              <a:latin typeface="Arial"/>
              <a:cs typeface="Arial"/>
            </a:endParaRPr>
          </a:p>
          <a:p>
            <a:pPr lvl="1"/>
            <a:r>
              <a:rPr lang="is-IS" dirty="0" smtClean="0">
                <a:latin typeface="Arial"/>
                <a:cs typeface="Arial"/>
              </a:rPr>
              <a:t>…</a:t>
            </a:r>
            <a:endParaRPr lang="en-US" dirty="0">
              <a:latin typeface="Arial"/>
              <a:cs typeface="Arial"/>
            </a:endParaRPr>
          </a:p>
        </p:txBody>
      </p:sp>
      <p:sp>
        <p:nvSpPr>
          <p:cNvPr id="3" name="Slide Number Placeholder 2"/>
          <p:cNvSpPr>
            <a:spLocks noGrp="1"/>
          </p:cNvSpPr>
          <p:nvPr>
            <p:ph type="sldNum" sz="quarter" idx="12"/>
          </p:nvPr>
        </p:nvSpPr>
        <p:spPr>
          <a:xfrm>
            <a:off x="8532440" y="6483705"/>
            <a:ext cx="432048" cy="257663"/>
          </a:xfrm>
        </p:spPr>
        <p:txBody>
          <a:bodyPr/>
          <a:lstStyle/>
          <a:p>
            <a:fld id="{41F0553F-AB58-BB40-B1E5-B3CC067F59CC}" type="slidenum">
              <a:rPr lang="it-IT" smtClean="0"/>
              <a:pPr/>
              <a:t>95</a:t>
            </a:fld>
            <a:endParaRPr lang="it-IT" dirty="0"/>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111287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chemeClr val="bg1">
                    <a:lumMod val="75000"/>
                  </a:schemeClr>
                </a:solidFill>
                <a:latin typeface="Arial"/>
                <a:cs typeface="Arial"/>
              </a:rPr>
              <a:t>Software design is the process that brings you from requirements to Software Architecture, essentially by making a series of (design) decisions,</a:t>
            </a:r>
            <a:r>
              <a:rPr lang="en-US" dirty="0" smtClean="0">
                <a:latin typeface="Arial"/>
                <a:cs typeface="Arial"/>
              </a:rPr>
              <a:t> </a:t>
            </a:r>
            <a:r>
              <a:rPr lang="en-US" dirty="0">
                <a:solidFill>
                  <a:srgbClr val="BFBFBF"/>
                </a:solidFill>
                <a:latin typeface="Arial"/>
                <a:cs typeface="Arial"/>
              </a:rPr>
              <a:t>possibly following sound principles</a:t>
            </a:r>
            <a:r>
              <a:rPr lang="en-US" dirty="0" smtClean="0">
                <a:solidFill>
                  <a:schemeClr val="bg1">
                    <a:lumMod val="75000"/>
                  </a:schemeClr>
                </a:solidFill>
                <a:latin typeface="Arial"/>
                <a:cs typeface="Arial"/>
              </a:rPr>
              <a:t>:</a:t>
            </a:r>
          </a:p>
          <a:p>
            <a:pPr lvl="1"/>
            <a:r>
              <a:rPr lang="en-US" dirty="0" smtClean="0">
                <a:solidFill>
                  <a:schemeClr val="bg1">
                    <a:lumMod val="75000"/>
                  </a:schemeClr>
                </a:solidFill>
                <a:latin typeface="Arial"/>
                <a:cs typeface="Arial"/>
              </a:rPr>
              <a:t>What are the components / Why</a:t>
            </a:r>
          </a:p>
          <a:p>
            <a:pPr lvl="1"/>
            <a:r>
              <a:rPr lang="en-US" dirty="0" smtClean="0">
                <a:solidFill>
                  <a:schemeClr val="bg1">
                    <a:lumMod val="75000"/>
                  </a:schemeClr>
                </a:solidFill>
                <a:latin typeface="Arial"/>
                <a:cs typeface="Arial"/>
              </a:rPr>
              <a:t>What are the connectors / Why</a:t>
            </a:r>
          </a:p>
          <a:p>
            <a:pPr lvl="1"/>
            <a:r>
              <a:rPr lang="en-US" dirty="0" smtClean="0">
                <a:solidFill>
                  <a:schemeClr val="bg1">
                    <a:lumMod val="75000"/>
                  </a:schemeClr>
                </a:solidFill>
                <a:latin typeface="Arial"/>
                <a:cs typeface="Arial"/>
              </a:rPr>
              <a:t>How they communicate / Why</a:t>
            </a:r>
          </a:p>
          <a:p>
            <a:pPr lvl="1"/>
            <a:r>
              <a:rPr lang="is-IS" dirty="0" smtClean="0">
                <a:solidFill>
                  <a:schemeClr val="bg1">
                    <a:lumMod val="75000"/>
                  </a:schemeClr>
                </a:solidFill>
                <a:latin typeface="Arial"/>
                <a:cs typeface="Arial"/>
              </a:rPr>
              <a:t>Internal structure of each component </a:t>
            </a:r>
            <a:r>
              <a:rPr lang="is-IS" b="1" dirty="0" smtClean="0">
                <a:solidFill>
                  <a:schemeClr val="tx1"/>
                </a:solidFill>
                <a:latin typeface="Arial"/>
                <a:cs typeface="Arial"/>
                <a:sym typeface="Wingdings"/>
              </a:rPr>
              <a:t> Module</a:t>
            </a:r>
          </a:p>
          <a:p>
            <a:pPr lvl="1"/>
            <a:r>
              <a:rPr lang="is-IS" dirty="0">
                <a:solidFill>
                  <a:srgbClr val="BFBFBF"/>
                </a:solidFill>
                <a:latin typeface="Arial"/>
                <a:cs typeface="Arial"/>
                <a:sym typeface="Wingdings"/>
              </a:rPr>
              <a:t>What/Where are the visible properties of all of the above / </a:t>
            </a:r>
            <a:r>
              <a:rPr lang="is-IS" dirty="0" smtClean="0">
                <a:solidFill>
                  <a:srgbClr val="BFBFBF"/>
                </a:solidFill>
                <a:latin typeface="Arial"/>
                <a:cs typeface="Arial"/>
                <a:sym typeface="Wingdings"/>
              </a:rPr>
              <a:t>Why</a:t>
            </a:r>
            <a:endParaRPr lang="is-IS" b="1" dirty="0" smtClean="0">
              <a:solidFill>
                <a:schemeClr val="tx1"/>
              </a:solidFill>
              <a:latin typeface="Arial"/>
              <a:cs typeface="Arial"/>
            </a:endParaRPr>
          </a:p>
          <a:p>
            <a:pPr lvl="1"/>
            <a:r>
              <a:rPr lang="is-IS" dirty="0" smtClean="0">
                <a:latin typeface="Arial"/>
                <a:cs typeface="Arial"/>
              </a:rPr>
              <a:t>…</a:t>
            </a:r>
            <a:endParaRPr lang="en-US" dirty="0">
              <a:latin typeface="Arial"/>
              <a:cs typeface="Arial"/>
            </a:endParaRPr>
          </a:p>
        </p:txBody>
      </p:sp>
      <p:sp>
        <p:nvSpPr>
          <p:cNvPr id="3" name="Slide Number Placeholder 2"/>
          <p:cNvSpPr>
            <a:spLocks noGrp="1"/>
          </p:cNvSpPr>
          <p:nvPr>
            <p:ph type="sldNum" sz="quarter" idx="12"/>
          </p:nvPr>
        </p:nvSpPr>
        <p:spPr>
          <a:xfrm>
            <a:off x="8532440" y="6483705"/>
            <a:ext cx="432048" cy="257663"/>
          </a:xfrm>
        </p:spPr>
        <p:txBody>
          <a:bodyPr/>
          <a:lstStyle/>
          <a:p>
            <a:fld id="{41F0553F-AB58-BB40-B1E5-B3CC067F59CC}" type="slidenum">
              <a:rPr lang="it-IT" smtClean="0"/>
              <a:pPr/>
              <a:t>96</a:t>
            </a:fld>
            <a:endParaRPr lang="it-IT" dirty="0"/>
          </a:p>
        </p:txBody>
      </p:sp>
      <p:sp>
        <p:nvSpPr>
          <p:cNvPr id="5" name="Title 4"/>
          <p:cNvSpPr>
            <a:spLocks noGrp="1"/>
          </p:cNvSpPr>
          <p:nvPr>
            <p:ph type="title"/>
          </p:nvPr>
        </p:nvSpPr>
        <p:spPr/>
        <p:txBody>
          <a:bodyPr/>
          <a:lstStyle/>
          <a:p>
            <a:r>
              <a:rPr lang="en-US" dirty="0" smtClean="0"/>
              <a:t>One more thing...</a:t>
            </a:r>
            <a:endParaRPr lang="en-US" dirty="0"/>
          </a:p>
        </p:txBody>
      </p:sp>
    </p:spTree>
    <p:extLst>
      <p:ext uri="{BB962C8B-B14F-4D97-AF65-F5344CB8AC3E}">
        <p14:creationId xmlns:p14="http://schemas.microsoft.com/office/powerpoint/2010/main" val="2525769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79512" y="125760"/>
            <a:ext cx="8784976" cy="1143000"/>
          </a:xfrm>
        </p:spPr>
        <p:txBody>
          <a:bodyPr/>
          <a:lstStyle/>
          <a:p>
            <a:pPr eaLnBrk="1" hangingPunct="1"/>
            <a:r>
              <a:rPr lang="en-US" dirty="0">
                <a:effectLst>
                  <a:outerShdw blurRad="38100" dist="38100" dir="2700000" algn="tl">
                    <a:srgbClr val="DDDDDD"/>
                  </a:outerShdw>
                </a:effectLst>
                <a:latin typeface="Arial" charset="0"/>
              </a:rPr>
              <a:t>Reasoning at the level of modules</a:t>
            </a:r>
          </a:p>
        </p:txBody>
      </p:sp>
      <p:sp>
        <p:nvSpPr>
          <p:cNvPr id="35842" name="Rectangle 3"/>
          <p:cNvSpPr>
            <a:spLocks noGrp="1" noChangeArrowheads="1"/>
          </p:cNvSpPr>
          <p:nvPr>
            <p:ph idx="1"/>
          </p:nvPr>
        </p:nvSpPr>
        <p:spPr>
          <a:xfrm>
            <a:off x="609600" y="1727200"/>
            <a:ext cx="7772400" cy="4114800"/>
          </a:xfrm>
        </p:spPr>
        <p:txBody>
          <a:bodyPr/>
          <a:lstStyle/>
          <a:p>
            <a:pPr eaLnBrk="1" hangingPunct="1">
              <a:lnSpc>
                <a:spcPct val="90000"/>
              </a:lnSpc>
            </a:pPr>
            <a:r>
              <a:rPr lang="en-US" sz="2400" dirty="0">
                <a:latin typeface="Arial" charset="0"/>
              </a:rPr>
              <a:t>What are the modules?</a:t>
            </a:r>
          </a:p>
          <a:p>
            <a:pPr eaLnBrk="1" hangingPunct="1">
              <a:lnSpc>
                <a:spcPct val="90000"/>
              </a:lnSpc>
            </a:pPr>
            <a:r>
              <a:rPr lang="en-US" sz="2400" dirty="0">
                <a:latin typeface="Arial" charset="0"/>
              </a:rPr>
              <a:t>What is their interface?</a:t>
            </a:r>
          </a:p>
          <a:p>
            <a:pPr eaLnBrk="1" hangingPunct="1">
              <a:lnSpc>
                <a:spcPct val="90000"/>
              </a:lnSpc>
            </a:pPr>
            <a:r>
              <a:rPr lang="en-US" sz="2400" dirty="0">
                <a:latin typeface="Arial" charset="0"/>
              </a:rPr>
              <a:t>Which are the useful relations among modules?</a:t>
            </a:r>
          </a:p>
          <a:p>
            <a:pPr eaLnBrk="1" hangingPunct="1">
              <a:lnSpc>
                <a:spcPct val="90000"/>
              </a:lnSpc>
              <a:buFontTx/>
              <a:buNone/>
            </a:pPr>
            <a:r>
              <a:rPr lang="en-US" sz="2400" u="sng" dirty="0">
                <a:latin typeface="Arial" charset="0"/>
              </a:rPr>
              <a:t>Principles</a:t>
            </a:r>
            <a:endParaRPr lang="en-US" sz="2400" dirty="0">
              <a:latin typeface="Arial" charset="0"/>
            </a:endParaRPr>
          </a:p>
          <a:p>
            <a:pPr lvl="1" eaLnBrk="1" hangingPunct="1">
              <a:lnSpc>
                <a:spcPct val="90000"/>
              </a:lnSpc>
            </a:pPr>
            <a:r>
              <a:rPr lang="en-US" sz="2000" dirty="0" smtClean="0">
                <a:latin typeface="Arial" charset="0"/>
              </a:rPr>
              <a:t>are </a:t>
            </a:r>
            <a:r>
              <a:rPr lang="en-US" sz="2000" dirty="0">
                <a:latin typeface="Arial" charset="0"/>
              </a:rPr>
              <a:t>the criteria to organize systems into </a:t>
            </a:r>
            <a:r>
              <a:rPr lang="en-US" sz="2000" dirty="0" smtClean="0">
                <a:latin typeface="Arial" charset="0"/>
              </a:rPr>
              <a:t>modules</a:t>
            </a:r>
            <a:endParaRPr lang="en-US" sz="2000" dirty="0">
              <a:latin typeface="Arial" charset="0"/>
            </a:endParaRPr>
          </a:p>
          <a:p>
            <a:pPr eaLnBrk="1" hangingPunct="1">
              <a:lnSpc>
                <a:spcPct val="90000"/>
              </a:lnSpc>
              <a:buFontTx/>
              <a:buNone/>
            </a:pPr>
            <a:r>
              <a:rPr lang="en-US" sz="2400" u="sng" dirty="0">
                <a:latin typeface="Arial" charset="0"/>
              </a:rPr>
              <a:t>Documentation</a:t>
            </a:r>
            <a:endParaRPr lang="en-US" sz="2400" dirty="0">
              <a:latin typeface="Arial" charset="0"/>
            </a:endParaRPr>
          </a:p>
          <a:p>
            <a:pPr lvl="1" eaLnBrk="1" hangingPunct="1">
              <a:lnSpc>
                <a:spcPct val="90000"/>
              </a:lnSpc>
            </a:pPr>
            <a:r>
              <a:rPr lang="en-US" sz="2000" dirty="0" smtClean="0">
                <a:latin typeface="Arial" charset="0"/>
              </a:rPr>
              <a:t>document </a:t>
            </a:r>
            <a:r>
              <a:rPr lang="en-US" sz="2000" dirty="0">
                <a:latin typeface="Arial" charset="0"/>
              </a:rPr>
              <a:t>the catalog of modules and </a:t>
            </a:r>
            <a:r>
              <a:rPr lang="en-US" sz="2000" dirty="0" smtClean="0">
                <a:latin typeface="Arial" charset="0"/>
              </a:rPr>
              <a:t>their relations such that properties are visible and everything is kept testable</a:t>
            </a:r>
            <a:endParaRPr lang="en-US" sz="2000" dirty="0">
              <a:latin typeface="Arial" charset="0"/>
            </a:endParaRPr>
          </a:p>
        </p:txBody>
      </p:sp>
      <p:sp>
        <p:nvSpPr>
          <p:cNvPr id="5"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32805CCD-14B6-C847-8B97-BE30E3077A88}" type="slidenum">
              <a:rPr lang="it-IT" sz="1200">
                <a:solidFill>
                  <a:srgbClr val="003366"/>
                </a:solidFill>
                <a:latin typeface="Trebuchet MS" charset="0"/>
              </a:rPr>
              <a:pPr/>
              <a:t>97</a:t>
            </a:fld>
            <a:endParaRPr lang="it-IT" sz="1200">
              <a:solidFill>
                <a:srgbClr val="003366"/>
              </a:solidFill>
              <a:latin typeface="Trebuchet MS" charset="0"/>
            </a:endParaRPr>
          </a:p>
        </p:txBody>
      </p:sp>
    </p:spTree>
    <p:extLst>
      <p:ext uri="{BB962C8B-B14F-4D97-AF65-F5344CB8AC3E}">
        <p14:creationId xmlns:p14="http://schemas.microsoft.com/office/powerpoint/2010/main" val="4152902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79512" y="125760"/>
            <a:ext cx="8784976" cy="1143000"/>
          </a:xfrm>
        </p:spPr>
        <p:txBody>
          <a:bodyPr/>
          <a:lstStyle/>
          <a:p>
            <a:pPr eaLnBrk="1" hangingPunct="1"/>
            <a:r>
              <a:rPr lang="en-US" dirty="0">
                <a:effectLst>
                  <a:outerShdw blurRad="38100" dist="38100" dir="2700000" algn="tl">
                    <a:srgbClr val="DDDDDD"/>
                  </a:outerShdw>
                </a:effectLst>
                <a:latin typeface="Arial" charset="0"/>
              </a:rPr>
              <a:t>Reasoning at the level of modules</a:t>
            </a:r>
          </a:p>
        </p:txBody>
      </p:sp>
      <p:sp>
        <p:nvSpPr>
          <p:cNvPr id="35842" name="Rectangle 3"/>
          <p:cNvSpPr>
            <a:spLocks noGrp="1" noChangeArrowheads="1"/>
          </p:cNvSpPr>
          <p:nvPr>
            <p:ph idx="1"/>
          </p:nvPr>
        </p:nvSpPr>
        <p:spPr>
          <a:xfrm>
            <a:off x="609600" y="1727200"/>
            <a:ext cx="7772400" cy="4114800"/>
          </a:xfrm>
        </p:spPr>
        <p:txBody>
          <a:bodyPr/>
          <a:lstStyle/>
          <a:p>
            <a:pPr eaLnBrk="1" hangingPunct="1">
              <a:lnSpc>
                <a:spcPct val="90000"/>
              </a:lnSpc>
            </a:pPr>
            <a:r>
              <a:rPr lang="en-US" sz="2400" dirty="0">
                <a:solidFill>
                  <a:srgbClr val="BFBFBF"/>
                </a:solidFill>
                <a:latin typeface="Arial" charset="0"/>
              </a:rPr>
              <a:t>What are the modules?</a:t>
            </a:r>
          </a:p>
          <a:p>
            <a:pPr eaLnBrk="1" hangingPunct="1">
              <a:lnSpc>
                <a:spcPct val="90000"/>
              </a:lnSpc>
            </a:pPr>
            <a:r>
              <a:rPr lang="en-US" sz="2400" dirty="0">
                <a:solidFill>
                  <a:srgbClr val="BFBFBF"/>
                </a:solidFill>
                <a:latin typeface="Arial" charset="0"/>
              </a:rPr>
              <a:t>What is their interface?</a:t>
            </a:r>
          </a:p>
          <a:p>
            <a:pPr eaLnBrk="1" hangingPunct="1">
              <a:lnSpc>
                <a:spcPct val="90000"/>
              </a:lnSpc>
            </a:pPr>
            <a:r>
              <a:rPr lang="en-US" sz="2400" dirty="0">
                <a:solidFill>
                  <a:srgbClr val="BFBFBF"/>
                </a:solidFill>
                <a:latin typeface="Arial" charset="0"/>
              </a:rPr>
              <a:t>Which are the useful relations among modules?</a:t>
            </a:r>
          </a:p>
          <a:p>
            <a:pPr eaLnBrk="1" hangingPunct="1">
              <a:lnSpc>
                <a:spcPct val="90000"/>
              </a:lnSpc>
              <a:buFontTx/>
              <a:buNone/>
            </a:pPr>
            <a:r>
              <a:rPr lang="en-US" sz="2400" u="sng" dirty="0">
                <a:latin typeface="Arial" charset="0"/>
              </a:rPr>
              <a:t>Principles</a:t>
            </a:r>
            <a:endParaRPr lang="en-US" sz="2400" dirty="0">
              <a:latin typeface="Arial" charset="0"/>
            </a:endParaRPr>
          </a:p>
          <a:p>
            <a:pPr lvl="1" eaLnBrk="1" hangingPunct="1">
              <a:lnSpc>
                <a:spcPct val="90000"/>
              </a:lnSpc>
            </a:pPr>
            <a:r>
              <a:rPr lang="en-US" sz="2000" dirty="0" smtClean="0">
                <a:latin typeface="Arial" charset="0"/>
              </a:rPr>
              <a:t>are </a:t>
            </a:r>
            <a:r>
              <a:rPr lang="en-US" sz="2000" dirty="0">
                <a:latin typeface="Arial" charset="0"/>
              </a:rPr>
              <a:t>the criteria to organize systems into </a:t>
            </a:r>
            <a:r>
              <a:rPr lang="en-US" sz="2000" dirty="0" smtClean="0">
                <a:latin typeface="Arial" charset="0"/>
              </a:rPr>
              <a:t>modules</a:t>
            </a:r>
            <a:endParaRPr lang="en-US" sz="2000" dirty="0">
              <a:latin typeface="Arial" charset="0"/>
            </a:endParaRPr>
          </a:p>
          <a:p>
            <a:pPr eaLnBrk="1" hangingPunct="1">
              <a:lnSpc>
                <a:spcPct val="90000"/>
              </a:lnSpc>
              <a:buFontTx/>
              <a:buNone/>
            </a:pPr>
            <a:r>
              <a:rPr lang="en-US" sz="2400" u="sng" dirty="0">
                <a:latin typeface="Arial" charset="0"/>
              </a:rPr>
              <a:t>Documentation</a:t>
            </a:r>
            <a:endParaRPr lang="en-US" sz="2400" dirty="0">
              <a:latin typeface="Arial" charset="0"/>
            </a:endParaRPr>
          </a:p>
          <a:p>
            <a:pPr lvl="1" eaLnBrk="1" hangingPunct="1">
              <a:lnSpc>
                <a:spcPct val="90000"/>
              </a:lnSpc>
            </a:pPr>
            <a:r>
              <a:rPr lang="en-US" sz="2000" dirty="0" smtClean="0">
                <a:latin typeface="Arial" charset="0"/>
              </a:rPr>
              <a:t>document </a:t>
            </a:r>
            <a:r>
              <a:rPr lang="en-US" sz="2000" dirty="0">
                <a:latin typeface="Arial" charset="0"/>
              </a:rPr>
              <a:t>the catalog of modules and </a:t>
            </a:r>
            <a:r>
              <a:rPr lang="en-US" sz="2000" dirty="0" smtClean="0">
                <a:latin typeface="Arial" charset="0"/>
              </a:rPr>
              <a:t>their relations such that properties are visible and everything is kept testable</a:t>
            </a:r>
            <a:endParaRPr lang="en-US" sz="2000" dirty="0">
              <a:latin typeface="Arial" charset="0"/>
            </a:endParaRPr>
          </a:p>
        </p:txBody>
      </p:sp>
      <p:sp>
        <p:nvSpPr>
          <p:cNvPr id="5" name="Slide Number Placeholder 5"/>
          <p:cNvSpPr>
            <a:spLocks noGrp="1"/>
          </p:cNvSpPr>
          <p:nvPr>
            <p:ph type="sldNum" sz="quarter" idx="12"/>
          </p:nvPr>
        </p:nvSpPr>
        <p:spPr/>
        <p:txBody>
          <a:bodyPr/>
          <a:lstStyle>
            <a:lvl1pPr>
              <a:defRPr sz="2400">
                <a:solidFill>
                  <a:schemeClr val="tx2"/>
                </a:solidFill>
                <a:latin typeface="Arial" charset="0"/>
                <a:ea typeface="ＭＳ Ｐゴシック" charset="0"/>
                <a:cs typeface="ＭＳ Ｐゴシック" charset="0"/>
              </a:defRPr>
            </a:lvl1pPr>
            <a:lvl2pPr>
              <a:defRPr sz="2200">
                <a:solidFill>
                  <a:schemeClr val="tx2"/>
                </a:solidFill>
                <a:latin typeface="Arial" charset="0"/>
                <a:ea typeface="ＭＳ Ｐゴシック" charset="0"/>
              </a:defRPr>
            </a:lvl2pPr>
            <a:lvl3pPr>
              <a:defRPr sz="2000">
                <a:solidFill>
                  <a:schemeClr val="tx2"/>
                </a:solidFill>
                <a:latin typeface="Arial" charset="0"/>
                <a:ea typeface="ＭＳ Ｐゴシック" charset="0"/>
              </a:defRPr>
            </a:lvl3pPr>
            <a:lvl4pPr>
              <a:defRPr>
                <a:solidFill>
                  <a:schemeClr val="tx2"/>
                </a:solidFill>
                <a:latin typeface="Arial" charset="0"/>
                <a:ea typeface="ＭＳ Ｐゴシック" charset="0"/>
              </a:defRPr>
            </a:lvl4pPr>
            <a:lvl5pPr>
              <a:defRPr sz="1600">
                <a:solidFill>
                  <a:schemeClr val="tx2"/>
                </a:solidFill>
                <a:latin typeface="Arial" charset="0"/>
                <a:ea typeface="ＭＳ Ｐゴシック" charset="0"/>
              </a:defRPr>
            </a:lvl5pPr>
            <a:lvl6pPr eaLnBrk="0" hangingPunct="0">
              <a:defRPr sz="1600">
                <a:solidFill>
                  <a:schemeClr val="tx2"/>
                </a:solidFill>
                <a:latin typeface="Arial" charset="0"/>
                <a:ea typeface="ＭＳ Ｐゴシック" charset="0"/>
              </a:defRPr>
            </a:lvl6pPr>
            <a:lvl7pPr eaLnBrk="0" hangingPunct="0">
              <a:defRPr sz="1600">
                <a:solidFill>
                  <a:schemeClr val="tx2"/>
                </a:solidFill>
                <a:latin typeface="Arial" charset="0"/>
                <a:ea typeface="ＭＳ Ｐゴシック" charset="0"/>
              </a:defRPr>
            </a:lvl7pPr>
            <a:lvl8pPr eaLnBrk="0" hangingPunct="0">
              <a:defRPr sz="1600">
                <a:solidFill>
                  <a:schemeClr val="tx2"/>
                </a:solidFill>
                <a:latin typeface="Arial" charset="0"/>
                <a:ea typeface="ＭＳ Ｐゴシック" charset="0"/>
              </a:defRPr>
            </a:lvl8pPr>
            <a:lvl9pPr eaLnBrk="0" hangingPunct="0">
              <a:defRPr sz="1600">
                <a:solidFill>
                  <a:schemeClr val="tx2"/>
                </a:solidFill>
                <a:latin typeface="Arial" charset="0"/>
                <a:ea typeface="ＭＳ Ｐゴシック" charset="0"/>
              </a:defRPr>
            </a:lvl9pPr>
          </a:lstStyle>
          <a:p>
            <a:fld id="{32805CCD-14B6-C847-8B97-BE30E3077A88}" type="slidenum">
              <a:rPr lang="it-IT" sz="1200">
                <a:solidFill>
                  <a:srgbClr val="003366"/>
                </a:solidFill>
                <a:latin typeface="Trebuchet MS" charset="0"/>
              </a:rPr>
              <a:pPr/>
              <a:t>98</a:t>
            </a:fld>
            <a:endParaRPr lang="it-IT" sz="1200">
              <a:solidFill>
                <a:srgbClr val="003366"/>
              </a:solidFill>
              <a:latin typeface="Trebuchet MS" charset="0"/>
            </a:endParaRPr>
          </a:p>
        </p:txBody>
      </p:sp>
      <p:sp>
        <p:nvSpPr>
          <p:cNvPr id="2" name="Rectangle 1"/>
          <p:cNvSpPr/>
          <p:nvPr/>
        </p:nvSpPr>
        <p:spPr bwMode="auto">
          <a:xfrm>
            <a:off x="505390" y="2889625"/>
            <a:ext cx="7632689" cy="2099189"/>
          </a:xfrm>
          <a:prstGeom prst="rect">
            <a:avLst/>
          </a:prstGeom>
          <a:solidFill>
            <a:schemeClr val="accent1">
              <a:alpha val="20000"/>
            </a:schemeClr>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2475116" y="5377553"/>
            <a:ext cx="5683411" cy="461665"/>
          </a:xfrm>
          <a:prstGeom prst="rect">
            <a:avLst/>
          </a:prstGeom>
          <a:noFill/>
        </p:spPr>
        <p:txBody>
          <a:bodyPr wrap="none" rtlCol="0">
            <a:spAutoFit/>
          </a:bodyPr>
          <a:lstStyle/>
          <a:p>
            <a:r>
              <a:rPr lang="en-CA" dirty="0" smtClean="0"/>
              <a:t>But this</a:t>
            </a:r>
            <a:r>
              <a:rPr lang="mr-IN" dirty="0" smtClean="0"/>
              <a:t>…</a:t>
            </a:r>
            <a:r>
              <a:rPr lang="it-IT" dirty="0" smtClean="0"/>
              <a:t> </a:t>
            </a:r>
            <a:r>
              <a:rPr lang="it-IT" dirty="0" err="1" smtClean="0"/>
              <a:t>as</a:t>
            </a:r>
            <a:r>
              <a:rPr lang="it-IT" dirty="0" smtClean="0"/>
              <a:t> </a:t>
            </a:r>
            <a:r>
              <a:rPr lang="it-IT" dirty="0" err="1" smtClean="0"/>
              <a:t>they</a:t>
            </a:r>
            <a:r>
              <a:rPr lang="it-IT" dirty="0" smtClean="0"/>
              <a:t> </a:t>
            </a:r>
            <a:r>
              <a:rPr lang="it-IT" dirty="0" err="1" smtClean="0"/>
              <a:t>say</a:t>
            </a:r>
            <a:r>
              <a:rPr lang="it-IT" dirty="0" smtClean="0"/>
              <a:t>, </a:t>
            </a:r>
            <a:r>
              <a:rPr lang="it-IT" dirty="0" err="1" smtClean="0"/>
              <a:t>is</a:t>
            </a:r>
            <a:r>
              <a:rPr lang="it-IT" dirty="0" smtClean="0"/>
              <a:t> </a:t>
            </a:r>
            <a:r>
              <a:rPr lang="it-IT" dirty="0" err="1" smtClean="0"/>
              <a:t>another</a:t>
            </a:r>
            <a:r>
              <a:rPr lang="it-IT" dirty="0" smtClean="0"/>
              <a:t> story </a:t>
            </a:r>
            <a:r>
              <a:rPr lang="it-IT" dirty="0" smtClean="0">
                <a:sym typeface="Wingdings"/>
              </a:rPr>
              <a:t></a:t>
            </a:r>
            <a:endParaRPr lang="en-CA" dirty="0"/>
          </a:p>
        </p:txBody>
      </p:sp>
    </p:spTree>
    <p:extLst>
      <p:ext uri="{BB962C8B-B14F-4D97-AF65-F5344CB8AC3E}">
        <p14:creationId xmlns:p14="http://schemas.microsoft.com/office/powerpoint/2010/main" val="3932529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That’s it for today!</a:t>
            </a:r>
            <a:endParaRPr lang="en-CA" dirty="0"/>
          </a:p>
        </p:txBody>
      </p:sp>
      <p:sp>
        <p:nvSpPr>
          <p:cNvPr id="3" name="Content Placeholder 2"/>
          <p:cNvSpPr>
            <a:spLocks noGrp="1"/>
          </p:cNvSpPr>
          <p:nvPr>
            <p:ph idx="1"/>
          </p:nvPr>
        </p:nvSpPr>
        <p:spPr/>
        <p:txBody>
          <a:bodyPr/>
          <a:lstStyle/>
          <a:p>
            <a:r>
              <a:rPr lang="en-CA" dirty="0" smtClean="0"/>
              <a:t>Next lecture:</a:t>
            </a:r>
          </a:p>
          <a:p>
            <a:pPr lvl="1"/>
            <a:r>
              <a:rPr lang="en-CA" dirty="0"/>
              <a:t>Architecture Design Decision fundamentals;</a:t>
            </a:r>
          </a:p>
          <a:p>
            <a:pPr lvl="1"/>
            <a:r>
              <a:rPr lang="en-CA" dirty="0" smtClean="0"/>
              <a:t>Making sound Design decisions;</a:t>
            </a:r>
          </a:p>
          <a:p>
            <a:pPr lvl="1"/>
            <a:r>
              <a:rPr lang="en-CA" dirty="0" smtClean="0"/>
              <a:t>Architecture Trade-Off Analysis (ATAM);</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99</a:t>
            </a:fld>
            <a:endParaRPr lang="it-IT" altLang="en-US"/>
          </a:p>
        </p:txBody>
      </p:sp>
    </p:spTree>
    <p:extLst>
      <p:ext uri="{BB962C8B-B14F-4D97-AF65-F5344CB8AC3E}">
        <p14:creationId xmlns:p14="http://schemas.microsoft.com/office/powerpoint/2010/main" val="1122406388"/>
      </p:ext>
    </p:extLst>
  </p:cSld>
  <p:clrMapOvr>
    <a:masterClrMapping/>
  </p:clrMapOvr>
</p:sld>
</file>

<file path=ppt/theme/theme1.xml><?xml version="1.0" encoding="utf-8"?>
<a:theme xmlns:a="http://schemas.openxmlformats.org/drawingml/2006/main" name="S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66FF"/>
      </a:hlink>
      <a:folHlink>
        <a:srgbClr val="5F5F5F"/>
      </a:folHlink>
    </a:clrScheme>
    <a:fontScheme name="5.1 - Program design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1 - Program design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1 - Program design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1 - Program design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1 - Program design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1 - Program design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1 - Program design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1 - Program design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SE.thmx</Template>
  <TotalTime>3944</TotalTime>
  <Words>7275</Words>
  <Application>Microsoft Macintosh PowerPoint</Application>
  <PresentationFormat>On-screen Show (4:3)</PresentationFormat>
  <Paragraphs>1143</Paragraphs>
  <Slides>109</Slides>
  <Notes>53</Notes>
  <HiddenSlides>20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SE</vt:lpstr>
      <vt:lpstr>Foundations of Complex Software Architectures and Styles</vt:lpstr>
      <vt:lpstr>Roadmap for Today</vt:lpstr>
      <vt:lpstr>What are we up to, here?</vt:lpstr>
      <vt:lpstr>Course Overview</vt:lpstr>
      <vt:lpstr>Course Overview Cont’d</vt:lpstr>
      <vt:lpstr>General Course Structure</vt:lpstr>
      <vt:lpstr>Small Note on Program!</vt:lpstr>
      <vt:lpstr>Evaluation</vt:lpstr>
      <vt:lpstr>Evaluation Extra’s! [Optional] * </vt:lpstr>
      <vt:lpstr>And finally... Lectures overview!</vt:lpstr>
      <vt:lpstr>Lectures overview... Cont’d!</vt:lpstr>
      <vt:lpstr>And finally... Lectures overview!</vt:lpstr>
      <vt:lpstr>Lectures overview... Cont’d!</vt:lpstr>
      <vt:lpstr>Lectures overview... Cont’d!</vt:lpstr>
      <vt:lpstr>PowerPoint Presentation</vt:lpstr>
      <vt:lpstr>Now... Let’s get down to Business!</vt:lpstr>
      <vt:lpstr>Software design</vt:lpstr>
      <vt:lpstr>Design and architecture</vt:lpstr>
      <vt:lpstr>A possible distinction</vt:lpstr>
      <vt:lpstr>Where did it start?</vt:lpstr>
      <vt:lpstr>Design vs. Architecture: an example</vt:lpstr>
      <vt:lpstr>Higher level model – Architecture?</vt:lpstr>
      <vt:lpstr>Other models: Executables  (deployment units)</vt:lpstr>
      <vt:lpstr>Other models: Executables  (deployment units)</vt:lpstr>
      <vt:lpstr>Other models: Processes and threads  (runtime units)</vt:lpstr>
      <vt:lpstr>Other models: Processes and threads  (runtime units)</vt:lpstr>
      <vt:lpstr>So, essentially… How do we distinguish between the two?</vt:lpstr>
      <vt:lpstr>Pre-architecture life cycle</vt:lpstr>
      <vt:lpstr>Characteristics</vt:lpstr>
      <vt:lpstr>Adding architecture, the easy way </vt:lpstr>
      <vt:lpstr>Giving a more crucial role to the architecture</vt:lpstr>
      <vt:lpstr>Design Changes the World!</vt:lpstr>
      <vt:lpstr>Design Changes the World!</vt:lpstr>
      <vt:lpstr>Design Changes the World!</vt:lpstr>
      <vt:lpstr>Giving a more crucial role to the architecture</vt:lpstr>
      <vt:lpstr>Characteristics of the RE&lt;-&gt;SA Iteration</vt:lpstr>
      <vt:lpstr>Why Is Architecture Important?</vt:lpstr>
      <vt:lpstr>Again, Software architecture, definition (1)</vt:lpstr>
      <vt:lpstr>Example – Chromium Architecture</vt:lpstr>
      <vt:lpstr>Software Architecture, definition (2)</vt:lpstr>
      <vt:lpstr>Software Architecture</vt:lpstr>
      <vt:lpstr>Typical Architectural Structures</vt:lpstr>
      <vt:lpstr>Software Architecture Structures: Interlinks and Dependencies</vt:lpstr>
      <vt:lpstr>In summary, software architecture is...</vt:lpstr>
      <vt:lpstr>Other points of view</vt:lpstr>
      <vt:lpstr>Bored yet?</vt:lpstr>
      <vt:lpstr>Software Architecture &amp; Quality</vt:lpstr>
      <vt:lpstr>Software Architecture &amp; Quality</vt:lpstr>
      <vt:lpstr>The Process of Architectural Design </vt:lpstr>
      <vt:lpstr>Design as a series of decisions </vt:lpstr>
      <vt:lpstr>Making decisions</vt:lpstr>
      <vt:lpstr>Design space</vt:lpstr>
      <vt:lpstr>Top-down and bottom-up design</vt:lpstr>
      <vt:lpstr>Top-down and bottom-up design</vt:lpstr>
      <vt:lpstr>Examples bottom-up design</vt:lpstr>
      <vt:lpstr>Top-down vs. bottom-up</vt:lpstr>
      <vt:lpstr>Different aspects of design </vt:lpstr>
      <vt:lpstr>Design Principles: The rules of the game</vt:lpstr>
      <vt:lpstr>A simple example: a trivial prototype of a “banking application” - Account</vt:lpstr>
      <vt:lpstr>A simple example: a trivial prototype of a “banking application” - AccountFactory</vt:lpstr>
      <vt:lpstr>A simple example: a trivial prototype of a “banking application” - AccountFactory</vt:lpstr>
      <vt:lpstr>A simple example: a trivial prototype of a “banking application” - AccountFactory</vt:lpstr>
      <vt:lpstr>A simple example: a trivial prototype of a “banking application” - AccountManager</vt:lpstr>
      <vt:lpstr>A simple example: a trivial prototype of a “banking application” – AccountManager</vt:lpstr>
      <vt:lpstr>A simple example: a trivial prototype of a “banking application” - AccountManager</vt:lpstr>
      <vt:lpstr>A simple example: a trivial prototype of a “banking application” - AccountManager</vt:lpstr>
      <vt:lpstr>A simple example: a trivial prototype of a “banking application” - AccountManager</vt:lpstr>
      <vt:lpstr>A simple example: a trivial prototype of a “banking application” - Client</vt:lpstr>
      <vt:lpstr>Principles</vt:lpstr>
      <vt:lpstr>Design Principle 1: Divide and conquer </vt:lpstr>
      <vt:lpstr>Principle 1: Examples</vt:lpstr>
      <vt:lpstr>Design Principle 2: Increase cohesion where possible </vt:lpstr>
      <vt:lpstr>Principle 2: Examples</vt:lpstr>
      <vt:lpstr>Design Principle 3: Reduce coupling where possible </vt:lpstr>
      <vt:lpstr>Principle 3: Examples</vt:lpstr>
      <vt:lpstr>Finding bad coupling: Code-Smells!!</vt:lpstr>
      <vt:lpstr>Design Principle 4: Keep the level of abstraction as high as possible </vt:lpstr>
      <vt:lpstr>Principle 4: Examples</vt:lpstr>
      <vt:lpstr>Design Principle 5: Increase reusability where possible</vt:lpstr>
      <vt:lpstr>Principle 5: Examples</vt:lpstr>
      <vt:lpstr>Design Principle 6: Reuse existing designs and code where possible</vt:lpstr>
      <vt:lpstr>Sneak Peek!  Design Reuse == Design Patterns!</vt:lpstr>
      <vt:lpstr>Coming up next…</vt:lpstr>
      <vt:lpstr>Bored yet?</vt:lpstr>
      <vt:lpstr>Design Principle 7: Design for flexibility </vt:lpstr>
      <vt:lpstr>Flexibility: An example</vt:lpstr>
      <vt:lpstr>Flexibility: An example</vt:lpstr>
      <vt:lpstr>Design Principle 8: Anticipate obsolescence </vt:lpstr>
      <vt:lpstr>Obsolescence and Refactoring == Technical Debt!</vt:lpstr>
      <vt:lpstr>Design Principle 9: Design for Portability </vt:lpstr>
      <vt:lpstr>Design Principle 10: Design for Testability </vt:lpstr>
      <vt:lpstr>Design Principle 11: Design defensively</vt:lpstr>
      <vt:lpstr>Design Principle 12: Design for Organizability</vt:lpstr>
      <vt:lpstr>Design Principle 12: Design for Organizability</vt:lpstr>
      <vt:lpstr>Recap</vt:lpstr>
      <vt:lpstr>One more thing...</vt:lpstr>
      <vt:lpstr>Reasoning at the level of modules</vt:lpstr>
      <vt:lpstr>Reasoning at the level of modules</vt:lpstr>
      <vt:lpstr>That’s it for today!</vt:lpstr>
      <vt:lpstr>But, before we leave... Project Assignment!</vt:lpstr>
      <vt:lpstr>Project Assignment... Cont’d</vt:lpstr>
      <vt:lpstr>Where do you start?</vt:lpstr>
      <vt:lpstr>Where do you start?</vt:lpstr>
      <vt:lpstr>Where do you start?</vt:lpstr>
      <vt:lpstr>Team Selection = Project Selection!!</vt:lpstr>
      <vt:lpstr>How do you proceed?</vt:lpstr>
      <vt:lpstr>If you don’t speak GitHub</vt:lpstr>
      <vt:lpstr>That’s it for today!</vt:lpstr>
      <vt:lpstr>Further Reading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186</cp:revision>
  <cp:lastPrinted>2015-11-04T00:01:30Z</cp:lastPrinted>
  <dcterms:created xsi:type="dcterms:W3CDTF">2016-10-18T09:37:06Z</dcterms:created>
  <dcterms:modified xsi:type="dcterms:W3CDTF">2017-10-12T10:12:26Z</dcterms:modified>
</cp:coreProperties>
</file>